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0" r:id="rId2"/>
    <p:sldId id="377" r:id="rId3"/>
    <p:sldId id="311" r:id="rId4"/>
    <p:sldId id="312" r:id="rId5"/>
    <p:sldId id="313" r:id="rId6"/>
    <p:sldId id="317" r:id="rId7"/>
    <p:sldId id="318" r:id="rId8"/>
    <p:sldId id="314" r:id="rId9"/>
    <p:sldId id="320" r:id="rId10"/>
    <p:sldId id="315" r:id="rId11"/>
    <p:sldId id="358" r:id="rId12"/>
    <p:sldId id="319" r:id="rId13"/>
    <p:sldId id="316" r:id="rId14"/>
    <p:sldId id="3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BC7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79" autoAdjust="0"/>
    <p:restoredTop sz="86387" autoAdjust="0"/>
  </p:normalViewPr>
  <p:slideViewPr>
    <p:cSldViewPr>
      <p:cViewPr varScale="1">
        <p:scale>
          <a:sx n="70" d="100"/>
          <a:sy n="70" d="100"/>
        </p:scale>
        <p:origin x="6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4DA64-0CC1-485E-99A4-31590294691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09A2C-BF83-4B38-B790-933B68AA5E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2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09A2C-BF83-4B38-B790-933B68AA5EC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3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F8A5-9362-44C8-A751-7D14E9E2472C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E630-CCEC-4650-BC15-73B497E0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6oj4y0d44n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solidFill>
                  <a:schemeClr val="accent4"/>
                </a:solidFill>
              </a:rPr>
              <a:t>Significant Figures</a:t>
            </a:r>
            <a:endParaRPr lang="en-US" sz="13800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Significant Figures in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Multiplication &amp; Division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6021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When multiplying and dividing, do your calculation then round your answer to the same number of sig figs as the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LEAST number of sig figs </a:t>
            </a:r>
            <a:r>
              <a:rPr lang="en-US" dirty="0" smtClean="0"/>
              <a:t>in the measurements in your work.</a:t>
            </a:r>
          </a:p>
          <a:p>
            <a:pPr algn="ctr">
              <a:buNone/>
            </a:pPr>
            <a:r>
              <a:rPr lang="en-US" sz="2800" dirty="0" smtClean="0"/>
              <a:t>Example: 5.7 cm x 456.345 cm = 2601.1665 cm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2600 cm</a:t>
            </a:r>
            <a:r>
              <a:rPr lang="en-US" sz="2800" baseline="30000" dirty="0" smtClean="0"/>
              <a:t>2</a:t>
            </a:r>
            <a:endParaRPr lang="en-US" sz="2800" baseline="30000" dirty="0"/>
          </a:p>
        </p:txBody>
      </p:sp>
      <p:sp>
        <p:nvSpPr>
          <p:cNvPr id="4" name="Up Arrow Callout 3"/>
          <p:cNvSpPr/>
          <p:nvPr/>
        </p:nvSpPr>
        <p:spPr>
          <a:xfrm>
            <a:off x="1295400" y="4114800"/>
            <a:ext cx="1371600" cy="243840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Two</a:t>
            </a:r>
          </a:p>
          <a:p>
            <a:pPr algn="ctr"/>
            <a:r>
              <a:rPr lang="en-US" sz="2400" dirty="0" smtClean="0"/>
              <a:t>sig figs</a:t>
            </a:r>
            <a:endParaRPr lang="en-US" sz="2400" dirty="0"/>
          </a:p>
        </p:txBody>
      </p:sp>
      <p:sp>
        <p:nvSpPr>
          <p:cNvPr id="5" name="Up Arrow Callout 4"/>
          <p:cNvSpPr/>
          <p:nvPr/>
        </p:nvSpPr>
        <p:spPr>
          <a:xfrm>
            <a:off x="3200400" y="4114800"/>
            <a:ext cx="1371600" cy="243840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Six</a:t>
            </a:r>
          </a:p>
          <a:p>
            <a:pPr algn="ctr"/>
            <a:r>
              <a:rPr lang="en-US" sz="2400" dirty="0" smtClean="0"/>
              <a:t>sig figs</a:t>
            </a:r>
            <a:endParaRPr lang="en-US" sz="2400" dirty="0"/>
          </a:p>
        </p:txBody>
      </p:sp>
      <p:sp>
        <p:nvSpPr>
          <p:cNvPr id="6" name="Up Arrow Callout 5"/>
          <p:cNvSpPr/>
          <p:nvPr/>
        </p:nvSpPr>
        <p:spPr>
          <a:xfrm>
            <a:off x="5486400" y="4114800"/>
            <a:ext cx="1371600" cy="243840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Unrounded</a:t>
            </a:r>
          </a:p>
          <a:p>
            <a:pPr algn="ctr"/>
            <a:r>
              <a:rPr lang="en-US" sz="2000" dirty="0" smtClean="0"/>
              <a:t>answer</a:t>
            </a:r>
            <a:endParaRPr lang="en-US" sz="2000" dirty="0"/>
          </a:p>
        </p:txBody>
      </p:sp>
      <p:sp>
        <p:nvSpPr>
          <p:cNvPr id="7" name="Up Arrow Callout 6"/>
          <p:cNvSpPr/>
          <p:nvPr/>
        </p:nvSpPr>
        <p:spPr>
          <a:xfrm>
            <a:off x="7315200" y="4114800"/>
            <a:ext cx="1371600" cy="243840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Correct</a:t>
            </a:r>
          </a:p>
          <a:p>
            <a:pPr algn="ctr"/>
            <a:r>
              <a:rPr lang="en-US" dirty="0" smtClean="0"/>
              <a:t>answer</a:t>
            </a:r>
          </a:p>
          <a:p>
            <a:pPr algn="ctr"/>
            <a:r>
              <a:rPr lang="en-US" dirty="0" smtClean="0"/>
              <a:t>rounded to</a:t>
            </a:r>
          </a:p>
          <a:p>
            <a:pPr algn="ctr"/>
            <a:r>
              <a:rPr lang="en-US" dirty="0" smtClean="0"/>
              <a:t>2 sig figs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21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dirty="0" smtClean="0"/>
              <a:t>HAVE YOUR CALCULATOR OUT AND TRY OUT FOLLOWING QUESTIONS!!!</a:t>
            </a:r>
            <a:endParaRPr lang="en-US" sz="6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Sig Fig Practice #3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" y="1752600"/>
            <a:ext cx="23374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3.24 m x 7.0 m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184524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/>
              <a:t>Calculation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352800" y="1143000"/>
            <a:ext cx="249497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 dirty="0"/>
              <a:t>Calculator says: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467600" y="1143000"/>
            <a:ext cx="131023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/>
              <a:t>Answer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641725" y="1749425"/>
            <a:ext cx="149752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22.68 m</a:t>
            </a:r>
            <a:r>
              <a:rPr lang="en-US" sz="2800" baseline="30000"/>
              <a:t>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543800" y="1752600"/>
            <a:ext cx="10406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23 m</a:t>
            </a:r>
            <a:r>
              <a:rPr lang="en-US" sz="2800" baseline="30000"/>
              <a:t>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6200" y="2435225"/>
            <a:ext cx="288252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100.0 g ÷ 23.7 cm</a:t>
            </a:r>
            <a:r>
              <a:rPr lang="en-US" sz="2800" baseline="30000" dirty="0"/>
              <a:t>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581400" y="2452688"/>
            <a:ext cx="306039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4.219409283 g/cm</a:t>
            </a:r>
            <a:r>
              <a:rPr lang="en-US" sz="2800" baseline="30000"/>
              <a:t>3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134225" y="2438400"/>
            <a:ext cx="178119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4.22 g/cm</a:t>
            </a:r>
            <a:r>
              <a:rPr lang="en-US" sz="2800" baseline="30000"/>
              <a:t>3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6200" y="3121025"/>
            <a:ext cx="300755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0.02 cm x 2.371 cm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581400" y="3138488"/>
            <a:ext cx="201529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0.04742 cm</a:t>
            </a:r>
            <a:r>
              <a:rPr lang="en-US" sz="2800" baseline="30000"/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353300" y="3124200"/>
            <a:ext cx="146706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0.05 cm</a:t>
            </a:r>
            <a:r>
              <a:rPr lang="en-US" sz="2800" baseline="30000"/>
              <a:t>2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76200" y="3810000"/>
            <a:ext cx="21242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710 m ÷ 3.0 s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565525" y="3824288"/>
            <a:ext cx="274581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236.6666667 m/s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340600" y="3824288"/>
            <a:ext cx="137524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240 m/s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6200" y="4510088"/>
            <a:ext cx="281198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1818.2 lb x 3.23 ft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581400" y="4510088"/>
            <a:ext cx="222849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5872.786 lb·ft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237413" y="4495800"/>
            <a:ext cx="1906587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5870 lb·ft</a:t>
            </a:r>
          </a:p>
          <a:p>
            <a:pPr eaLnBrk="0" hangingPunct="0"/>
            <a:r>
              <a:rPr lang="en-US" sz="2800"/>
              <a:t> 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200" y="5195888"/>
            <a:ext cx="275908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1.030 g ÷ 2.87 </a:t>
            </a:r>
            <a:r>
              <a:rPr lang="en-US" sz="2800" dirty="0" err="1"/>
              <a:t>mL</a:t>
            </a:r>
            <a:endParaRPr lang="en-US" sz="2800" dirty="0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565525" y="5178425"/>
            <a:ext cx="20297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2.9561 g/mL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7223125" y="5178425"/>
            <a:ext cx="166423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2.96 g/mL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6" grpId="0" autoUpdateAnimBg="0"/>
      <p:bldP spid="58378" grpId="0" autoUpdateAnimBg="0"/>
      <p:bldP spid="58379" grpId="0" autoUpdateAnimBg="0"/>
      <p:bldP spid="58380" grpId="0" autoUpdateAnimBg="0"/>
      <p:bldP spid="58381" grpId="0" autoUpdateAnimBg="0"/>
      <p:bldP spid="58382" grpId="0" autoUpdateAnimBg="0"/>
      <p:bldP spid="58384" grpId="0" autoUpdateAnimBg="0"/>
      <p:bldP spid="58385" grpId="0" autoUpdateAnimBg="0"/>
      <p:bldP spid="58386" grpId="0" autoUpdateAnimBg="0"/>
      <p:bldP spid="58387" grpId="0" autoUpdateAnimBg="0"/>
      <p:bldP spid="58388" grpId="0" autoUpdateAnimBg="0"/>
      <p:bldP spid="58389" grpId="0" autoUpdateAnimBg="0"/>
      <p:bldP spid="58390" grpId="0" autoUpdateAnimBg="0"/>
      <p:bldP spid="58391" grpId="0" autoUpdateAnimBg="0"/>
      <p:bldP spid="58392" grpId="0" autoUpdateAnimBg="0"/>
      <p:bldP spid="58393" grpId="0" autoUpdateAnimBg="0"/>
      <p:bldP spid="5839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Things to Remember: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1. Zeros used as placeholders are not significant.</a:t>
            </a:r>
          </a:p>
          <a:p>
            <a:pPr>
              <a:buNone/>
            </a:pPr>
            <a:r>
              <a:rPr lang="en-US" sz="4000" dirty="0" smtClean="0"/>
              <a:t>2. Addition &amp; Subtraction: Round to least precise</a:t>
            </a:r>
          </a:p>
          <a:p>
            <a:pPr>
              <a:buNone/>
            </a:pPr>
            <a:r>
              <a:rPr lang="en-US" sz="4000" dirty="0" smtClean="0"/>
              <a:t>3. Multiplication &amp; Division: Round to least # of sig figs.</a:t>
            </a:r>
          </a:p>
          <a:p>
            <a:pPr>
              <a:buNone/>
            </a:pPr>
            <a:r>
              <a:rPr lang="en-US" sz="4000" dirty="0" smtClean="0"/>
              <a:t>4. Don’t round until you have finished your calculations.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FFD67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CC99"/>
                </a:solidFill>
              </a:rPr>
              <a:t>Click Below for the Video Lectures</a:t>
            </a:r>
            <a:endParaRPr lang="en-US" b="1" dirty="0">
              <a:solidFill>
                <a:srgbClr val="00CC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hlinkClick r:id="rId2"/>
              </a:rPr>
              <a:t>Significant Digits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pic>
        <p:nvPicPr>
          <p:cNvPr id="9218" name="Picture 2" descr="http://png-3.vector.me/files/images/6/9/690962/camera_icon_thu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59232"/>
            <a:ext cx="3505200" cy="274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46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are Sig Figs?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Significant Figures are the digits in a measurement that are either </a:t>
            </a:r>
            <a:r>
              <a:rPr lang="en-US" sz="3600" dirty="0" err="1" smtClean="0">
                <a:solidFill>
                  <a:srgbClr val="0070C0"/>
                </a:solidFill>
              </a:rPr>
              <a:t>knowns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FF0000"/>
                </a:solidFill>
              </a:rPr>
              <a:t>estimates</a:t>
            </a:r>
            <a:r>
              <a:rPr lang="en-US" sz="3600" dirty="0" smtClean="0"/>
              <a:t>.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130.5</a:t>
            </a:r>
            <a:r>
              <a:rPr lang="en-US" sz="3600" dirty="0" smtClean="0">
                <a:solidFill>
                  <a:srgbClr val="FF0000"/>
                </a:solidFill>
              </a:rPr>
              <a:t>6</a:t>
            </a:r>
            <a:r>
              <a:rPr lang="en-US" sz="3600" dirty="0" smtClean="0"/>
              <a:t> cm = 5 sig figs.</a:t>
            </a:r>
          </a:p>
          <a:p>
            <a:r>
              <a:rPr lang="en-US" sz="3600" dirty="0" smtClean="0"/>
              <a:t>Digits that are unknowns are not significant. Unknowns are always zeros and are usually used as </a:t>
            </a:r>
            <a:r>
              <a:rPr lang="en-US" sz="3600" dirty="0" smtClean="0">
                <a:solidFill>
                  <a:srgbClr val="FFC000"/>
                </a:solidFill>
              </a:rPr>
              <a:t>placeholders</a:t>
            </a:r>
            <a:r>
              <a:rPr lang="en-US" sz="3600" dirty="0" smtClean="0"/>
              <a:t>.</a:t>
            </a:r>
          </a:p>
          <a:p>
            <a:pPr algn="ctr">
              <a:buNone/>
            </a:pPr>
            <a:r>
              <a:rPr lang="da-DK" sz="3600" smtClean="0">
                <a:solidFill>
                  <a:srgbClr val="0070C0"/>
                </a:solidFill>
              </a:rPr>
              <a:t>5</a:t>
            </a:r>
            <a:r>
              <a:rPr lang="da-DK" sz="3600" smtClean="0"/>
              <a:t>,</a:t>
            </a:r>
            <a:r>
              <a:rPr lang="da-DK" sz="3600" smtClean="0">
                <a:solidFill>
                  <a:srgbClr val="FF0000"/>
                </a:solidFill>
              </a:rPr>
              <a:t>6</a:t>
            </a:r>
            <a:r>
              <a:rPr lang="da-DK" sz="3600" smtClean="0">
                <a:solidFill>
                  <a:srgbClr val="FFC000"/>
                </a:solidFill>
              </a:rPr>
              <a:t>00</a:t>
            </a:r>
            <a:r>
              <a:rPr lang="da-DK" sz="3600" smtClean="0"/>
              <a:t> </a:t>
            </a:r>
            <a:r>
              <a:rPr lang="da-DK" sz="3600" dirty="0" smtClean="0"/>
              <a:t>g = 2 sig figs.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is Significant in a measurement?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Non Zero digits ( 4.23 mL )</a:t>
            </a:r>
          </a:p>
          <a:p>
            <a:r>
              <a:rPr lang="en-US" sz="3600" dirty="0" smtClean="0"/>
              <a:t>Zeros between significant figures (209 km)</a:t>
            </a:r>
          </a:p>
          <a:p>
            <a:r>
              <a:rPr lang="en-US" sz="3600" dirty="0" smtClean="0"/>
              <a:t>The LAST digit after a decimal point (0.230 m)</a:t>
            </a:r>
          </a:p>
          <a:p>
            <a:r>
              <a:rPr lang="en-US" sz="3600" dirty="0" smtClean="0"/>
              <a:t>Zeros used in Sci. Notation before the x sign (6.00 x 10 m)</a:t>
            </a:r>
          </a:p>
          <a:p>
            <a:r>
              <a:rPr lang="en-US" sz="3600" dirty="0" smtClean="0"/>
              <a:t>All the above have 3 significant figures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What is not significant?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Zeros used as placeholders.  </a:t>
            </a:r>
          </a:p>
          <a:p>
            <a:pPr>
              <a:buNone/>
            </a:pPr>
            <a:r>
              <a:rPr lang="en-US" sz="3600" dirty="0" smtClean="0"/>
              <a:t>	Examples: 0.0002 cm and 1000 km - the zeros are not significant.</a:t>
            </a:r>
          </a:p>
          <a:p>
            <a:r>
              <a:rPr lang="en-US" sz="3600" dirty="0" smtClean="0"/>
              <a:t>Zeros used to draw attention to the decimal point. </a:t>
            </a:r>
          </a:p>
          <a:p>
            <a:pPr>
              <a:buNone/>
            </a:pPr>
            <a:r>
              <a:rPr lang="en-US" sz="3600" dirty="0" smtClean="0"/>
              <a:t>	Examples: 0.12 </a:t>
            </a:r>
            <a:r>
              <a:rPr lang="en-US" sz="3600" dirty="0" err="1" smtClean="0"/>
              <a:t>mL</a:t>
            </a:r>
            <a:r>
              <a:rPr lang="en-US" sz="3600" dirty="0" smtClean="0"/>
              <a:t> and 0.243 cm - the zeros are not significant.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To show that zeros are significant: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1. Place a line over the zero.</a:t>
            </a:r>
          </a:p>
          <a:p>
            <a:pPr algn="ctr">
              <a:buNone/>
            </a:pPr>
            <a:r>
              <a:rPr lang="en-US" sz="4000" dirty="0" smtClean="0"/>
              <a:t>	8,000 L has 3 sig figs.</a:t>
            </a:r>
          </a:p>
          <a:p>
            <a:pPr>
              <a:buNone/>
            </a:pPr>
            <a:r>
              <a:rPr lang="en-US" sz="4000" dirty="0" smtClean="0"/>
              <a:t>2. Use scientific notation.</a:t>
            </a:r>
          </a:p>
          <a:p>
            <a:pPr algn="ctr">
              <a:buNone/>
            </a:pPr>
            <a:r>
              <a:rPr lang="en-US" sz="4000" dirty="0" smtClean="0"/>
              <a:t>8.0 x </a:t>
            </a:r>
            <a:r>
              <a:rPr lang="en-US" sz="4000" dirty="0" smtClean="0"/>
              <a:t>10</a:t>
            </a:r>
            <a:r>
              <a:rPr lang="en-US" sz="4000" baseline="30000" dirty="0" smtClean="0"/>
              <a:t>-2</a:t>
            </a:r>
            <a:r>
              <a:rPr lang="en-US" sz="4000" dirty="0" smtClean="0"/>
              <a:t> </a:t>
            </a:r>
            <a:r>
              <a:rPr lang="en-US" sz="4000" dirty="0" smtClean="0"/>
              <a:t>L has 2 sig figs.</a:t>
            </a:r>
          </a:p>
          <a:p>
            <a:pPr>
              <a:buNone/>
            </a:pPr>
            <a:r>
              <a:rPr lang="en-US" sz="4000" dirty="0" smtClean="0"/>
              <a:t>3. Use a decimal after the zero. </a:t>
            </a:r>
          </a:p>
          <a:p>
            <a:pPr algn="ctr">
              <a:buNone/>
            </a:pPr>
            <a:r>
              <a:rPr lang="en-US" sz="4000" dirty="0" smtClean="0"/>
              <a:t>(only when it’s in the ones place)</a:t>
            </a:r>
          </a:p>
          <a:p>
            <a:pPr algn="ctr">
              <a:buNone/>
            </a:pPr>
            <a:r>
              <a:rPr lang="en-US" sz="4000" dirty="0" smtClean="0"/>
              <a:t>8,000. L has 4 sig figs.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2362200"/>
            <a:ext cx="228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Sig Fig Practice #1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01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161616"/>
                </a:solidFill>
              </a:rPr>
              <a:t>How many significant figures in each of the following?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2301875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/>
              <a:t>1.0070 m </a:t>
            </a:r>
            <a:r>
              <a:rPr lang="en-US" sz="3200" dirty="0">
                <a:sym typeface="Wingdings" pitchFamily="2" charset="2"/>
              </a:rPr>
              <a:t> </a:t>
            </a:r>
            <a:endParaRPr lang="en-US" sz="3200" dirty="0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343400" y="1600200"/>
            <a:ext cx="2454275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5 sig figs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117725" y="2286000"/>
            <a:ext cx="2378075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/>
              <a:t>17.10 kg </a:t>
            </a:r>
            <a:r>
              <a:rPr lang="en-US" sz="3200" dirty="0">
                <a:sym typeface="Wingdings" pitchFamily="2" charset="2"/>
              </a:rPr>
              <a:t></a:t>
            </a:r>
            <a:endParaRPr lang="en-US" sz="3200" dirty="0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343400" y="2286000"/>
            <a:ext cx="1920875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4 sig figs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752600" y="3048000"/>
            <a:ext cx="2454275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/>
              <a:t>100,890 L </a:t>
            </a:r>
            <a:r>
              <a:rPr lang="en-US" sz="3200" dirty="0">
                <a:sym typeface="Wingdings" pitchFamily="2" charset="2"/>
              </a:rPr>
              <a:t></a:t>
            </a:r>
            <a:endParaRPr lang="en-US" sz="3200" dirty="0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343400" y="3048000"/>
            <a:ext cx="1601721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/>
              <a:t>5 sig figs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447800" y="3810000"/>
            <a:ext cx="2582758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3.29 x 10</a:t>
            </a:r>
            <a:r>
              <a:rPr lang="en-US" sz="3200" baseline="30000" dirty="0"/>
              <a:t>3</a:t>
            </a:r>
            <a:r>
              <a:rPr lang="en-US" sz="3200" dirty="0"/>
              <a:t> s </a:t>
            </a:r>
            <a:r>
              <a:rPr lang="en-US" sz="3200" dirty="0">
                <a:sym typeface="Wingdings" pitchFamily="2" charset="2"/>
              </a:rPr>
              <a:t></a:t>
            </a:r>
            <a:endParaRPr lang="en-US" sz="3200" baseline="30000" dirty="0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327525" y="3824288"/>
            <a:ext cx="1601721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/>
              <a:t>3 sig figs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658938" y="4495800"/>
            <a:ext cx="242085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0.0054 cm </a:t>
            </a:r>
            <a:r>
              <a:rPr lang="en-US" sz="3200" dirty="0">
                <a:sym typeface="Wingdings" pitchFamily="2" charset="2"/>
              </a:rPr>
              <a:t></a:t>
            </a:r>
            <a:endParaRPr lang="en-US" sz="3200" dirty="0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327525" y="4510088"/>
            <a:ext cx="1601721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/>
              <a:t>2 sig figs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681163" y="5178425"/>
            <a:ext cx="2343911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3,200,000 </a:t>
            </a:r>
            <a:r>
              <a:rPr lang="en-US" sz="3200" dirty="0">
                <a:sym typeface="Wingdings" pitchFamily="2" charset="2"/>
              </a:rPr>
              <a:t></a:t>
            </a:r>
            <a:endParaRPr lang="en-US" sz="3200" dirty="0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327525" y="5195888"/>
            <a:ext cx="1601721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/>
              <a:t>2 sig figs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1981200" y="2133600"/>
            <a:ext cx="1143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>
              <a:ea typeface="+mn-ea"/>
            </a:endParaRPr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2209800" y="2819400"/>
            <a:ext cx="9144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>
              <a:ea typeface="+mn-ea"/>
            </a:endParaRPr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1905000" y="3581400"/>
            <a:ext cx="990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>
              <a:ea typeface="+mn-ea"/>
            </a:endParaRPr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1600200" y="4343400"/>
            <a:ext cx="609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>
              <a:ea typeface="+mn-ea"/>
            </a:endParaRPr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2514600" y="4953000"/>
            <a:ext cx="381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>
              <a:ea typeface="+mn-ea"/>
            </a:endParaRPr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1752600" y="5715000"/>
            <a:ext cx="4572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4" grpId="0" autoUpdateAnimBg="0"/>
      <p:bldP spid="57355" grpId="0" autoUpdateAnimBg="0"/>
      <p:bldP spid="57356" grpId="0" autoUpdateAnimBg="0"/>
      <p:bldP spid="57357" grpId="0" autoUpdateAnimBg="0"/>
      <p:bldP spid="57358" grpId="0" autoUpdateAnimBg="0"/>
      <p:bldP spid="57359" grpId="0" autoUpdateAnimBg="0"/>
      <p:bldP spid="5736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Significant Figures in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Addition &amp; Subtraction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24400"/>
          </a:xfrm>
        </p:spPr>
        <p:txBody>
          <a:bodyPr/>
          <a:lstStyle/>
          <a:p>
            <a:pPr algn="ctr"/>
            <a:r>
              <a:rPr lang="en-US" dirty="0" smtClean="0"/>
              <a:t>When adding or subtracting, do your calculation first then round your answer to the same precision as the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LEAST precise </a:t>
            </a:r>
            <a:r>
              <a:rPr lang="en-US" dirty="0" smtClean="0"/>
              <a:t>measurement in your work. </a:t>
            </a:r>
          </a:p>
          <a:p>
            <a:pPr algn="ctr">
              <a:buNone/>
            </a:pPr>
            <a:r>
              <a:rPr lang="en-US" dirty="0" smtClean="0"/>
              <a:t>(Usually the least number of decimal places.)</a:t>
            </a:r>
          </a:p>
          <a:p>
            <a:pPr algn="ctr">
              <a:buNone/>
            </a:pPr>
            <a:r>
              <a:rPr lang="en-US" dirty="0" smtClean="0"/>
              <a:t>Example: 2.3 cm + 1.2356 cm = 3.5356 cm = 3.5 cm</a:t>
            </a:r>
            <a:endParaRPr lang="en-US" dirty="0"/>
          </a:p>
        </p:txBody>
      </p:sp>
      <p:sp>
        <p:nvSpPr>
          <p:cNvPr id="5" name="Up Arrow Callout 4"/>
          <p:cNvSpPr/>
          <p:nvPr/>
        </p:nvSpPr>
        <p:spPr>
          <a:xfrm>
            <a:off x="1752600" y="4191000"/>
            <a:ext cx="1371600" cy="243840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Precise</a:t>
            </a:r>
          </a:p>
          <a:p>
            <a:pPr algn="ctr"/>
            <a:r>
              <a:rPr lang="en-US" sz="2400" dirty="0" smtClean="0"/>
              <a:t>to the</a:t>
            </a:r>
          </a:p>
          <a:p>
            <a:pPr algn="ctr"/>
            <a:r>
              <a:rPr lang="en-US" sz="2400" dirty="0" smtClean="0"/>
              <a:t>tenths</a:t>
            </a:r>
          </a:p>
          <a:p>
            <a:pPr algn="ctr"/>
            <a:r>
              <a:rPr lang="en-US" sz="2400" dirty="0" smtClean="0"/>
              <a:t>place</a:t>
            </a:r>
            <a:endParaRPr lang="en-US" sz="2400" dirty="0"/>
          </a:p>
        </p:txBody>
      </p:sp>
      <p:sp>
        <p:nvSpPr>
          <p:cNvPr id="6" name="Up Arrow Callout 5"/>
          <p:cNvSpPr/>
          <p:nvPr/>
        </p:nvSpPr>
        <p:spPr>
          <a:xfrm>
            <a:off x="3581400" y="4191000"/>
            <a:ext cx="1371600" cy="243840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Precise to</a:t>
            </a:r>
          </a:p>
          <a:p>
            <a:pPr algn="ctr"/>
            <a:r>
              <a:rPr lang="en-US" dirty="0" smtClean="0"/>
              <a:t>the</a:t>
            </a:r>
          </a:p>
          <a:p>
            <a:pPr algn="ctr"/>
            <a:r>
              <a:rPr lang="en-US" dirty="0" smtClean="0"/>
              <a:t>ten -</a:t>
            </a:r>
          </a:p>
          <a:p>
            <a:pPr algn="ctr"/>
            <a:r>
              <a:rPr lang="en-US" dirty="0" smtClean="0"/>
              <a:t>thousandths</a:t>
            </a:r>
          </a:p>
          <a:p>
            <a:pPr algn="ctr"/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7" name="Up Arrow Callout 6"/>
          <p:cNvSpPr/>
          <p:nvPr/>
        </p:nvSpPr>
        <p:spPr>
          <a:xfrm>
            <a:off x="5486400" y="4114800"/>
            <a:ext cx="1371600" cy="243840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Unrounded</a:t>
            </a:r>
          </a:p>
          <a:p>
            <a:pPr algn="ctr"/>
            <a:r>
              <a:rPr lang="en-US" sz="2000" dirty="0" smtClean="0"/>
              <a:t>answer</a:t>
            </a:r>
            <a:endParaRPr lang="en-US" sz="2000" dirty="0"/>
          </a:p>
        </p:txBody>
      </p:sp>
      <p:sp>
        <p:nvSpPr>
          <p:cNvPr id="8" name="Up Arrow Callout 7"/>
          <p:cNvSpPr/>
          <p:nvPr/>
        </p:nvSpPr>
        <p:spPr>
          <a:xfrm>
            <a:off x="7315200" y="4114800"/>
            <a:ext cx="1371600" cy="243840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Correct</a:t>
            </a:r>
          </a:p>
          <a:p>
            <a:pPr algn="ctr"/>
            <a:r>
              <a:rPr lang="en-US" dirty="0" smtClean="0"/>
              <a:t>answer</a:t>
            </a:r>
          </a:p>
          <a:p>
            <a:pPr algn="ctr"/>
            <a:r>
              <a:rPr lang="en-US" dirty="0" smtClean="0"/>
              <a:t>rounded to the</a:t>
            </a:r>
          </a:p>
          <a:p>
            <a:pPr algn="ctr"/>
            <a:r>
              <a:rPr lang="en-US" dirty="0" smtClean="0"/>
              <a:t>tenths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Sig Fig Practice #2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6200" y="1752600"/>
            <a:ext cx="236154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3.24 m + 7.0 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184524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/>
              <a:t>Calculation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352800" y="1143000"/>
            <a:ext cx="249497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/>
              <a:t>Calculator says: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162800" y="1143000"/>
            <a:ext cx="131023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/>
              <a:t>Answer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017963" y="1749425"/>
            <a:ext cx="137569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10.24 m</a:t>
            </a:r>
            <a:endParaRPr lang="en-US" sz="2800" baseline="30000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162800" y="1752600"/>
            <a:ext cx="119295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10.2 m</a:t>
            </a:r>
            <a:endParaRPr lang="en-US" sz="2800" baseline="30000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6200" y="2435225"/>
            <a:ext cx="260359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100.0 g - 23.73 g</a:t>
            </a:r>
            <a:endParaRPr lang="en-US" sz="2800" baseline="30000" dirty="0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048125" y="2452688"/>
            <a:ext cx="125707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76.27 g</a:t>
            </a:r>
            <a:endParaRPr lang="en-US" sz="2800" baseline="30000"/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7162800" y="2438400"/>
            <a:ext cx="107433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76.3 g</a:t>
            </a:r>
            <a:endParaRPr lang="en-US" sz="2800" baseline="30000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76200" y="3121025"/>
            <a:ext cx="30315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0.02 cm + 2.371 cm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064000" y="3138488"/>
            <a:ext cx="15279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2.391 cm</a:t>
            </a:r>
            <a:endParaRPr lang="en-US" sz="2800" baseline="30000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7162800" y="3124200"/>
            <a:ext cx="134524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2.39 cm</a:t>
            </a:r>
            <a:endParaRPr lang="en-US" sz="2800" baseline="30000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76200" y="3810000"/>
            <a:ext cx="256833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713.1 L - 3.872 L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064000" y="3824288"/>
            <a:ext cx="160492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709.228 L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7162800" y="3824288"/>
            <a:ext cx="123944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709.2 L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76200" y="4510088"/>
            <a:ext cx="287771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1818.2 lb + 3.37 lb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065588" y="4510088"/>
            <a:ext cx="172515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1821.57 lb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161213" y="4495800"/>
            <a:ext cx="167798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1821.6 lb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76200" y="5195888"/>
            <a:ext cx="314220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/>
              <a:t>2.030 </a:t>
            </a:r>
            <a:r>
              <a:rPr lang="en-US" sz="2800" dirty="0" err="1"/>
              <a:t>mL</a:t>
            </a:r>
            <a:r>
              <a:rPr lang="en-US" sz="2800" dirty="0"/>
              <a:t> - 1.870 </a:t>
            </a:r>
            <a:r>
              <a:rPr lang="en-US" sz="2800" dirty="0" err="1"/>
              <a:t>mL</a:t>
            </a:r>
            <a:endParaRPr lang="en-US" sz="2800" dirty="0"/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4116388" y="5181600"/>
            <a:ext cx="134363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0.16 mL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7162800" y="5178425"/>
            <a:ext cx="152638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0.160 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  <p:bldP spid="60429" grpId="0" autoUpdateAnimBg="0"/>
      <p:bldP spid="60430" grpId="0" autoUpdateAnimBg="0"/>
      <p:bldP spid="60431" grpId="0" autoUpdateAnimBg="0"/>
      <p:bldP spid="60432" grpId="0" autoUpdateAnimBg="0"/>
      <p:bldP spid="60433" grpId="0" autoUpdateAnimBg="0"/>
      <p:bldP spid="60434" grpId="0" autoUpdateAnimBg="0"/>
      <p:bldP spid="60435" grpId="0" autoUpdateAnimBg="0"/>
      <p:bldP spid="60436" grpId="0" autoUpdateAnimBg="0"/>
      <p:bldP spid="60437" grpId="0" autoUpdateAnimBg="0"/>
      <p:bldP spid="60438" grpId="0" autoUpdateAnimBg="0"/>
      <p:bldP spid="6043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522</Words>
  <Application>Microsoft Office PowerPoint</Application>
  <PresentationFormat>On-screen Show (4:3)</PresentationFormat>
  <Paragraphs>125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Significant Figures</vt:lpstr>
      <vt:lpstr>PowerPoint Presentation</vt:lpstr>
      <vt:lpstr>What are Sig Figs?</vt:lpstr>
      <vt:lpstr>What is Significant in a measurement?</vt:lpstr>
      <vt:lpstr>What is not significant?</vt:lpstr>
      <vt:lpstr>To show that zeros are significant:</vt:lpstr>
      <vt:lpstr>Sig Fig Practice #1</vt:lpstr>
      <vt:lpstr>Significant Figures in  Addition &amp; Subtraction</vt:lpstr>
      <vt:lpstr>Sig Fig Practice #2</vt:lpstr>
      <vt:lpstr>Significant Figures in Multiplication &amp; Division</vt:lpstr>
      <vt:lpstr>PowerPoint Presentation</vt:lpstr>
      <vt:lpstr>Sig Fig Practice #3</vt:lpstr>
      <vt:lpstr>Things to Remember:</vt:lpstr>
      <vt:lpstr>Click Below for the Video Lectures</vt:lpstr>
    </vt:vector>
  </TitlesOfParts>
  <Company>CNUSD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Units with Dimensional Analysis</dc:title>
  <dc:creator>ihwang</dc:creator>
  <cp:lastModifiedBy>Kelly Im</cp:lastModifiedBy>
  <cp:revision>355</cp:revision>
  <dcterms:created xsi:type="dcterms:W3CDTF">2013-12-17T17:05:06Z</dcterms:created>
  <dcterms:modified xsi:type="dcterms:W3CDTF">2015-05-07T15:23:22Z</dcterms:modified>
</cp:coreProperties>
</file>