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85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404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CC"/>
    <a:srgbClr val="FF66FF"/>
    <a:srgbClr val="FF0066"/>
    <a:srgbClr val="00FF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7" autoAdjust="0"/>
  </p:normalViewPr>
  <p:slideViewPr>
    <p:cSldViewPr>
      <p:cViewPr varScale="1">
        <p:scale>
          <a:sx n="79" d="100"/>
          <a:sy n="79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4FEF7-7D5A-41C5-9FE6-29AB2FB18E4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6F4D-ADCA-469F-BB5D-84505D042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D07A3AD9-51D9-4AD9-A207-05ADDCD0DA46}" type="slidenum">
              <a:rPr lang="en-GB" altLang="en-US" sz="1200" smtClean="0">
                <a:solidFill>
                  <a:srgbClr val="000000"/>
                </a:solidFill>
              </a:rPr>
              <a:pPr/>
              <a:t>11</a:t>
            </a:fld>
            <a:endParaRPr lang="en-GB" altLang="en-US" sz="1200" smtClean="0">
              <a:solidFill>
                <a:srgbClr val="000000"/>
              </a:solidFill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398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BF9557ED-5C6B-419F-ADC9-2464AD8DB9FA}" type="slidenum">
              <a:rPr lang="en-GB" altLang="en-US" sz="1200" smtClean="0">
                <a:solidFill>
                  <a:srgbClr val="000000"/>
                </a:solidFill>
              </a:rPr>
              <a:pPr/>
              <a:t>12</a:t>
            </a:fld>
            <a:endParaRPr lang="en-GB" altLang="en-US" sz="1200" smtClean="0">
              <a:solidFill>
                <a:srgbClr val="000000"/>
              </a:solidFill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786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822BCEDF-97CE-478F-81D5-A08F71F02BF2}" type="slidenum">
              <a:rPr lang="en-GB" altLang="en-US" sz="1200" smtClean="0">
                <a:solidFill>
                  <a:srgbClr val="000000"/>
                </a:solidFill>
              </a:rPr>
              <a:pPr/>
              <a:t>13</a:t>
            </a:fld>
            <a:endParaRPr lang="en-GB" altLang="en-US" sz="1200" smtClean="0">
              <a:solidFill>
                <a:srgbClr val="000000"/>
              </a:solidFill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8AD7C8AB-89A3-4FBE-B582-CDDC95CF5A14}" type="slidenum">
              <a:rPr lang="en-GB" altLang="en-US" sz="1200" smtClean="0">
                <a:solidFill>
                  <a:srgbClr val="000000"/>
                </a:solidFill>
              </a:rPr>
              <a:pPr/>
              <a:t>15</a:t>
            </a:fld>
            <a:endParaRPr lang="en-GB" altLang="en-US" sz="1200" smtClean="0">
              <a:solidFill>
                <a:srgbClr val="000000"/>
              </a:solidFill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3823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60021A51-4F9C-4F77-8268-8F4D297E5782}" type="slidenum">
              <a:rPr lang="en-GB" altLang="en-US" sz="1200" smtClean="0">
                <a:solidFill>
                  <a:srgbClr val="000000"/>
                </a:solidFill>
              </a:rPr>
              <a:pPr/>
              <a:t>16</a:t>
            </a:fld>
            <a:endParaRPr lang="en-GB" altLang="en-US" sz="1200" smtClean="0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3916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56206D16-3F55-43AE-A4E1-DDD6CD6D20FE}" type="slidenum">
              <a:rPr lang="en-GB" altLang="en-US" sz="1200" smtClean="0">
                <a:solidFill>
                  <a:srgbClr val="000000"/>
                </a:solidFill>
              </a:rPr>
              <a:pPr/>
              <a:t>17</a:t>
            </a:fld>
            <a:endParaRPr lang="en-GB" altLang="en-US" sz="1200" smtClean="0">
              <a:solidFill>
                <a:srgbClr val="000000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379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McGraw-Hill 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26B6-7707-4190-8961-E5010CC111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73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310C-FF0A-4DD3-A27C-8D41D7C9B21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F48F-FF76-4CCC-BEEC-DDAD716C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OQwTcl9TeU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700" dirty="0" smtClean="0">
                <a:solidFill>
                  <a:srgbClr val="00B0F0"/>
                </a:solidFill>
              </a:rPr>
              <a:t>Light</a:t>
            </a:r>
            <a:endParaRPr lang="en-US" sz="28700" dirty="0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F0"/>
                </a:solidFill>
              </a:rPr>
              <a:t>Electromagnetic </a:t>
            </a:r>
            <a:br>
              <a:rPr lang="en-US" sz="8800" dirty="0" smtClean="0">
                <a:solidFill>
                  <a:srgbClr val="00B0F0"/>
                </a:solidFill>
              </a:rPr>
            </a:br>
            <a:r>
              <a:rPr lang="en-US" sz="8800" dirty="0" smtClean="0">
                <a:solidFill>
                  <a:srgbClr val="00B0F0"/>
                </a:solidFill>
              </a:rPr>
              <a:t>Spectrum</a:t>
            </a:r>
            <a:endParaRPr lang="en-US" sz="8800" dirty="0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sz="1400" smtClean="0">
                <a:solidFill>
                  <a:srgbClr val="000000"/>
                </a:solidFill>
              </a:rPr>
              <a:t>Copyright McGraw-Hill 2009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D6CCF951-2BE8-4D90-A039-DB23737572E4}" type="slidenum">
              <a:rPr lang="en-GB" altLang="en-US" sz="1400" smtClean="0">
                <a:solidFill>
                  <a:srgbClr val="000000"/>
                </a:solidFill>
              </a:rPr>
              <a:pPr/>
              <a:t>11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>
                <a:solidFill>
                  <a:srgbClr val="00B0F0"/>
                </a:solidFill>
              </a:rPr>
              <a:t>The Nature of Light 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The electromagnetic spectrum includes many different types of radiation. 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Visible light accounts for only a small part of the spectrum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Other familiar forms include:  radio waves, microwaves, X rays 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All forms of light travel in waves </a:t>
            </a:r>
          </a:p>
        </p:txBody>
      </p:sp>
    </p:spTree>
    <p:extLst>
      <p:ext uri="{BB962C8B-B14F-4D97-AF65-F5344CB8AC3E}">
        <p14:creationId xmlns:p14="http://schemas.microsoft.com/office/powerpoint/2010/main" val="898772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sz="1400" smtClean="0">
                <a:solidFill>
                  <a:srgbClr val="000000"/>
                </a:solidFill>
              </a:rPr>
              <a:t>Copyright McGraw-Hill 2009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2A877086-590E-4AE5-B9CA-C254B35D2407}" type="slidenum">
              <a:rPr lang="en-GB" altLang="en-US" sz="1400" smtClean="0">
                <a:solidFill>
                  <a:srgbClr val="000000"/>
                </a:solidFill>
              </a:rPr>
              <a:pPr/>
              <a:t>12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sp>
        <p:nvSpPr>
          <p:cNvPr id="14340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>
                <a:solidFill>
                  <a:srgbClr val="00B0F0"/>
                </a:solidFill>
              </a:rPr>
              <a:t>Electromagnetic Spectrum 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3433763" y="2701925"/>
            <a:ext cx="20272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en-US" sz="1300">
                <a:solidFill>
                  <a:srgbClr val="000000"/>
                </a:solidFill>
              </a:rPr>
              <a:t>Figure 06.01Figure 06.01</a:t>
            </a:r>
          </a:p>
          <a:p>
            <a:pPr eaLnBrk="1" hangingPunct="1">
              <a:lnSpc>
                <a:spcPct val="100000"/>
              </a:lnSpc>
            </a:pPr>
            <a:endParaRPr lang="en-GB" altLang="en-US" sz="1300">
              <a:solidFill>
                <a:srgbClr val="000000"/>
              </a:solidFill>
            </a:endParaRPr>
          </a:p>
        </p:txBody>
      </p:sp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0"/>
          <a:stretch>
            <a:fillRect/>
          </a:stretch>
        </p:blipFill>
        <p:spPr bwMode="auto">
          <a:xfrm>
            <a:off x="228600" y="1676400"/>
            <a:ext cx="8756650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392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sz="1400" smtClean="0">
                <a:solidFill>
                  <a:srgbClr val="000000"/>
                </a:solidFill>
              </a:rPr>
              <a:t>Copyright McGraw-Hill 2009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202FA015-A9FF-4079-A2BA-E3FA10D21BA9}" type="slidenum">
              <a:rPr lang="en-GB" altLang="en-US" sz="1400" smtClean="0">
                <a:solidFill>
                  <a:srgbClr val="000000"/>
                </a:solidFill>
              </a:rPr>
              <a:pPr/>
              <a:t>13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sp>
        <p:nvSpPr>
          <p:cNvPr id="1536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>
                <a:solidFill>
                  <a:srgbClr val="00B0F0"/>
                </a:solidFill>
              </a:rPr>
              <a:t>Wave Characteristics 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344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dirty="0" smtClean="0">
                <a:solidFill>
                  <a:srgbClr val="FF0000"/>
                </a:solidFill>
              </a:rPr>
              <a:t>Wavelength</a:t>
            </a:r>
            <a:r>
              <a:rPr lang="en-GB" altLang="en-US" dirty="0" smtClean="0"/>
              <a:t>: </a:t>
            </a:r>
            <a:r>
              <a:rPr lang="en-GB" altLang="en-US" dirty="0" smtClean="0">
                <a:solidFill>
                  <a:srgbClr val="FF0000"/>
                </a:solidFill>
                <a:latin typeface="Symbol" pitchFamily="18" charset="2"/>
              </a:rPr>
              <a:t></a:t>
            </a:r>
            <a:r>
              <a:rPr lang="en-GB" altLang="en-US" dirty="0" smtClean="0">
                <a:latin typeface="Symbol" pitchFamily="18" charset="2"/>
              </a:rPr>
              <a:t> </a:t>
            </a:r>
            <a:r>
              <a:rPr lang="en-GB" altLang="en-US" dirty="0" smtClean="0"/>
              <a:t>(lambda) distance between identical points on successive waves…peaks or troughs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dirty="0" smtClean="0">
                <a:solidFill>
                  <a:srgbClr val="92D050"/>
                </a:solidFill>
              </a:rPr>
              <a:t>Frequency</a:t>
            </a:r>
            <a:r>
              <a:rPr lang="en-GB" altLang="en-US" dirty="0" smtClean="0"/>
              <a:t>: </a:t>
            </a:r>
            <a:r>
              <a:rPr lang="en-GB" altLang="en-US" dirty="0" smtClean="0">
                <a:solidFill>
                  <a:srgbClr val="92D050"/>
                </a:solidFill>
                <a:latin typeface="Symbol" pitchFamily="18" charset="2"/>
              </a:rPr>
              <a:t></a:t>
            </a:r>
            <a:r>
              <a:rPr lang="en-GB" altLang="en-US" dirty="0" smtClean="0">
                <a:latin typeface="Symbol" pitchFamily="18" charset="2"/>
              </a:rPr>
              <a:t> </a:t>
            </a:r>
            <a:r>
              <a:rPr lang="en-GB" altLang="en-US" dirty="0" smtClean="0"/>
              <a:t>(nu) number of waves that pass a particular point in one second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dirty="0" smtClean="0">
                <a:solidFill>
                  <a:srgbClr val="7030A0"/>
                </a:solidFill>
              </a:rPr>
              <a:t>Amplitude</a:t>
            </a:r>
            <a:r>
              <a:rPr lang="en-GB" altLang="en-US" dirty="0" smtClean="0"/>
              <a:t>: the vertical distance from the midline of waves to the top of the peak or the bottom of the trough </a:t>
            </a:r>
          </a:p>
        </p:txBody>
      </p:sp>
    </p:spTree>
    <p:extLst>
      <p:ext uri="{BB962C8B-B14F-4D97-AF65-F5344CB8AC3E}">
        <p14:creationId xmlns:p14="http://schemas.microsoft.com/office/powerpoint/2010/main" val="3487387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sz="1400" smtClean="0">
                <a:solidFill>
                  <a:srgbClr val="000000"/>
                </a:solidFill>
              </a:rPr>
              <a:t>Copyright McGraw-Hill 2009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7A1DDBED-600E-4402-8BD2-F67308A1D836}" type="slidenum">
              <a:rPr lang="en-GB" altLang="en-US" sz="1400" smtClean="0">
                <a:solidFill>
                  <a:srgbClr val="000000"/>
                </a:solidFill>
              </a:rPr>
              <a:pPr/>
              <a:t>14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grpSp>
        <p:nvGrpSpPr>
          <p:cNvPr id="16388" name="Group 6"/>
          <p:cNvGrpSpPr>
            <a:grpSpLocks/>
          </p:cNvGrpSpPr>
          <p:nvPr/>
        </p:nvGrpSpPr>
        <p:grpSpPr bwMode="auto">
          <a:xfrm>
            <a:off x="2057400" y="76200"/>
            <a:ext cx="5334816" cy="6555671"/>
            <a:chOff x="1365" y="115"/>
            <a:chExt cx="3258" cy="3947"/>
          </a:xfrm>
        </p:grpSpPr>
        <p:pic>
          <p:nvPicPr>
            <p:cNvPr id="16389" name="Picture 4" descr="bur25542_06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5" y="115"/>
              <a:ext cx="3258" cy="3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Rectangle 5"/>
            <p:cNvSpPr>
              <a:spLocks noChangeArrowheads="1"/>
            </p:cNvSpPr>
            <p:nvPr/>
          </p:nvSpPr>
          <p:spPr bwMode="auto">
            <a:xfrm>
              <a:off x="1872" y="174"/>
              <a:ext cx="2064" cy="1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56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sz="1400" smtClean="0">
                <a:solidFill>
                  <a:srgbClr val="000000"/>
                </a:solidFill>
              </a:rPr>
              <a:t>Copyright McGraw-Hill 2009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B91AEDE7-AD10-41AC-9B2C-AE71E7AB23CC}" type="slidenum">
              <a:rPr lang="en-GB" altLang="en-US" sz="1400" smtClean="0">
                <a:solidFill>
                  <a:srgbClr val="000000"/>
                </a:solidFill>
              </a:rPr>
              <a:pPr/>
              <a:t>15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sp>
        <p:nvSpPr>
          <p:cNvPr id="1741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>
                <a:solidFill>
                  <a:srgbClr val="00B0F0"/>
                </a:solidFill>
              </a:rPr>
              <a:t>Wave Characteristics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Wave properties are mathematically related as: 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i="1" dirty="0" smtClean="0"/>
              <a:t>				</a:t>
            </a:r>
            <a:r>
              <a:rPr lang="en-GB" altLang="en-US" sz="5400" b="1" i="1" dirty="0" smtClean="0">
                <a:solidFill>
                  <a:srgbClr val="FFC000"/>
                </a:solidFill>
              </a:rPr>
              <a:t>c</a:t>
            </a:r>
            <a:r>
              <a:rPr lang="en-GB" altLang="en-US" sz="5400" b="1" dirty="0" smtClean="0"/>
              <a:t> = </a:t>
            </a:r>
            <a:r>
              <a:rPr lang="en-GB" altLang="en-US" sz="5400" b="1" dirty="0" smtClean="0">
                <a:solidFill>
                  <a:srgbClr val="FF0000"/>
                </a:solidFill>
                <a:latin typeface="Symbol" pitchFamily="18" charset="2"/>
              </a:rPr>
              <a:t></a:t>
            </a:r>
            <a:r>
              <a:rPr lang="en-GB" altLang="en-US" sz="5400" b="1" dirty="0" smtClean="0">
                <a:solidFill>
                  <a:srgbClr val="92D050"/>
                </a:solidFill>
                <a:latin typeface="Symbol" pitchFamily="18" charset="2"/>
              </a:rPr>
              <a:t>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    where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i="1" dirty="0" smtClean="0"/>
              <a:t>    </a:t>
            </a:r>
            <a:r>
              <a:rPr lang="en-GB" altLang="en-US" i="1" dirty="0" smtClean="0">
                <a:solidFill>
                  <a:srgbClr val="FFC000"/>
                </a:solidFill>
              </a:rPr>
              <a:t>c</a:t>
            </a:r>
            <a:r>
              <a:rPr lang="en-GB" altLang="en-US" i="1" dirty="0" smtClean="0"/>
              <a:t> = </a:t>
            </a:r>
            <a:r>
              <a:rPr lang="en-GB" altLang="en-US" dirty="0" smtClean="0"/>
              <a:t>2.99792458  x 10</a:t>
            </a:r>
            <a:r>
              <a:rPr lang="en-GB" altLang="en-US" baseline="30000" dirty="0" smtClean="0"/>
              <a:t>8</a:t>
            </a:r>
            <a:r>
              <a:rPr lang="en-GB" altLang="en-US" dirty="0" smtClean="0"/>
              <a:t> m/s (speed of light)</a:t>
            </a:r>
            <a:r>
              <a:rPr lang="ar-SA" altLang="en-US" dirty="0" smtClean="0">
                <a:cs typeface="Arial" charset="0"/>
              </a:rPr>
              <a:t>‏</a:t>
            </a:r>
            <a:endParaRPr lang="en-GB" altLang="en-US" dirty="0" smtClean="0"/>
          </a:p>
          <a:p>
            <a:pPr eaLnBrk="1" hangingPunct="1">
              <a:lnSpc>
                <a:spcPct val="100000"/>
              </a:lnSpc>
              <a:buFont typeface="Symbol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/>
              <a:t>    </a:t>
            </a:r>
            <a:r>
              <a:rPr lang="en-GB" altLang="en-US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GB" altLang="en-US" dirty="0" smtClean="0"/>
              <a:t> = wavelength (in meters, m) </a:t>
            </a:r>
          </a:p>
          <a:p>
            <a:pPr eaLnBrk="1" hangingPunct="1">
              <a:lnSpc>
                <a:spcPct val="100000"/>
              </a:lnSpc>
              <a:buFont typeface="Symbol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>
                <a:latin typeface="Symbol" pitchFamily="18" charset="2"/>
              </a:rPr>
              <a:t>    </a:t>
            </a:r>
            <a:r>
              <a:rPr lang="en-GB" altLang="en-US" dirty="0" smtClean="0">
                <a:solidFill>
                  <a:srgbClr val="92D050"/>
                </a:solidFill>
                <a:latin typeface="Symbol" pitchFamily="18" charset="2"/>
              </a:rPr>
              <a:t></a:t>
            </a:r>
            <a:r>
              <a:rPr lang="en-GB" altLang="en-US" dirty="0" smtClean="0"/>
              <a:t> = frequency (reciprocal seconds, s</a:t>
            </a:r>
            <a:r>
              <a:rPr lang="en-GB" altLang="en-US" baseline="30000" dirty="0" smtClean="0">
                <a:sym typeface="Symbol" pitchFamily="18" charset="2"/>
              </a:rPr>
              <a:t></a:t>
            </a:r>
            <a:r>
              <a:rPr lang="en-GB" altLang="en-US" baseline="30000" dirty="0" smtClean="0"/>
              <a:t>1</a:t>
            </a:r>
            <a:r>
              <a:rPr lang="en-GB" altLang="en-US" dirty="0" smtClean="0"/>
              <a:t>)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69615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sz="1400" smtClean="0">
                <a:solidFill>
                  <a:srgbClr val="000000"/>
                </a:solidFill>
              </a:rPr>
              <a:t>Copyright McGraw-Hill 2009</a:t>
            </a:r>
          </a:p>
        </p:txBody>
      </p:sp>
      <p:sp>
        <p:nvSpPr>
          <p:cNvPr id="10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B6A53AF5-865F-44C8-86EB-495A5624B69C}" type="slidenum">
              <a:rPr lang="en-GB" altLang="en-US" sz="1400" smtClean="0">
                <a:solidFill>
                  <a:srgbClr val="000000"/>
                </a:solidFill>
              </a:rPr>
              <a:pPr/>
              <a:t>16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8113"/>
            <a:ext cx="7770813" cy="14335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>
                <a:solidFill>
                  <a:srgbClr val="00B0F0"/>
                </a:solidFill>
              </a:rPr>
              <a:t>Wave Calculation 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153400" cy="4800600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800" dirty="0" smtClean="0">
                <a:solidFill>
                  <a:schemeClr val="bg1"/>
                </a:solidFill>
              </a:rPr>
              <a:t>The wavelength of a laser pointer is reported  to be 663 nm. What is the frequency of this light? </a:t>
            </a:r>
          </a:p>
          <a:p>
            <a:pPr algn="ctr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800" dirty="0" smtClean="0">
                <a:solidFill>
                  <a:schemeClr val="bg1"/>
                </a:solidFill>
              </a:rPr>
              <a:t> 	</a:t>
            </a:r>
            <a:r>
              <a:rPr lang="en-GB" altLang="en-US" sz="2800" b="1" i="1" dirty="0">
                <a:solidFill>
                  <a:srgbClr val="FFC000"/>
                </a:solidFill>
              </a:rPr>
              <a:t>c</a:t>
            </a:r>
            <a:r>
              <a:rPr lang="en-GB" altLang="en-US" sz="2800" b="1" dirty="0">
                <a:solidFill>
                  <a:schemeClr val="bg1"/>
                </a:solidFill>
              </a:rPr>
              <a:t> = </a:t>
            </a:r>
            <a:r>
              <a:rPr lang="en-GB" altLang="en-US" sz="2800" b="1" dirty="0">
                <a:solidFill>
                  <a:srgbClr val="FF0000"/>
                </a:solidFill>
                <a:latin typeface="Symbol" pitchFamily="18" charset="2"/>
              </a:rPr>
              <a:t></a:t>
            </a:r>
            <a:r>
              <a:rPr lang="en-GB" altLang="en-US" sz="2800" b="1" dirty="0">
                <a:solidFill>
                  <a:srgbClr val="92D050"/>
                </a:solidFill>
                <a:latin typeface="Symbol" pitchFamily="18" charset="2"/>
              </a:rPr>
              <a:t>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sz="2800" dirty="0" smtClean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sz="2800" dirty="0" smtClean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sz="2800" dirty="0" smtClean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sz="2800" dirty="0" smtClean="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/>
          </p:nvPr>
        </p:nvGraphicFramePr>
        <p:xfrm>
          <a:off x="2743200" y="5257800"/>
          <a:ext cx="46466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4" imgW="2031840" imgH="419040" progId="Equation.3">
                  <p:embed/>
                </p:oleObj>
              </mc:Choice>
              <mc:Fallback>
                <p:oleObj name="Equation" r:id="rId4" imgW="2031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57800"/>
                        <a:ext cx="4646612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/>
          </p:nvPr>
        </p:nvGraphicFramePr>
        <p:xfrm>
          <a:off x="1752600" y="4038600"/>
          <a:ext cx="6016625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6" imgW="2298600" imgH="419040" progId="Equation.3">
                  <p:embed/>
                </p:oleObj>
              </mc:Choice>
              <mc:Fallback>
                <p:oleObj name="Equation" r:id="rId6" imgW="2298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6016625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>
            <p:extLst/>
          </p:nvPr>
        </p:nvGraphicFramePr>
        <p:xfrm>
          <a:off x="4114800" y="2819400"/>
          <a:ext cx="10636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8" imgW="406080" imgH="393480" progId="Equation.3">
                  <p:embed/>
                </p:oleObj>
              </mc:Choice>
              <mc:Fallback>
                <p:oleObj name="Equation" r:id="rId8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19400"/>
                        <a:ext cx="10636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92704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altLang="en-US" sz="1400" smtClean="0">
                <a:solidFill>
                  <a:srgbClr val="000000"/>
                </a:solidFill>
              </a:rPr>
              <a:t>Copyright McGraw-Hill 2009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A9B6A3D7-D6A5-4907-B15C-5B342CD67251}" type="slidenum">
              <a:rPr lang="en-GB" altLang="en-US" sz="1400" smtClean="0">
                <a:solidFill>
                  <a:srgbClr val="000000"/>
                </a:solidFill>
              </a:rPr>
              <a:pPr/>
              <a:t>17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1676400"/>
          </a:xfrm>
        </p:spPr>
        <p:txBody>
          <a:bodyPr>
            <a:normAutofit lnSpcReduction="10000"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>
                <a:solidFill>
                  <a:schemeClr val="bg1"/>
                </a:solidFill>
              </a:rPr>
              <a:t>Calculate the wavelength of light, in nm,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 smtClean="0">
                <a:solidFill>
                  <a:schemeClr val="bg1"/>
                </a:solidFill>
              </a:rPr>
              <a:t>of light with a frequency of 3.52 x 10</a:t>
            </a:r>
            <a:r>
              <a:rPr lang="en-GB" altLang="en-US" baseline="30000" dirty="0" smtClean="0">
                <a:solidFill>
                  <a:schemeClr val="bg1"/>
                </a:solidFill>
              </a:rPr>
              <a:t>14 </a:t>
            </a:r>
            <a:r>
              <a:rPr lang="en-GB" altLang="en-US" dirty="0" smtClean="0">
                <a:solidFill>
                  <a:schemeClr val="bg1"/>
                </a:solidFill>
              </a:rPr>
              <a:t>s</a:t>
            </a:r>
            <a:r>
              <a:rPr lang="en-GB" altLang="en-US" baseline="30000" dirty="0" smtClean="0">
                <a:solidFill>
                  <a:schemeClr val="bg1"/>
                </a:solidFill>
              </a:rPr>
              <a:t>-1</a:t>
            </a:r>
            <a:r>
              <a:rPr lang="en-GB" altLang="en-US" dirty="0" smtClean="0">
                <a:solidFill>
                  <a:schemeClr val="bg1"/>
                </a:solidFill>
              </a:rPr>
              <a:t>. </a:t>
            </a:r>
          </a:p>
          <a:p>
            <a:pPr algn="ctr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b="1" i="1" dirty="0">
                <a:solidFill>
                  <a:srgbClr val="FFC000"/>
                </a:solidFill>
              </a:rPr>
              <a:t>c</a:t>
            </a:r>
            <a:r>
              <a:rPr lang="en-GB" altLang="en-US" b="1" dirty="0">
                <a:solidFill>
                  <a:schemeClr val="bg1"/>
                </a:solidFill>
              </a:rPr>
              <a:t> =</a:t>
            </a:r>
            <a:r>
              <a:rPr lang="en-GB" altLang="en-US" b="1" dirty="0"/>
              <a:t> </a:t>
            </a:r>
            <a:r>
              <a:rPr lang="en-GB" altLang="en-US" b="1" dirty="0">
                <a:solidFill>
                  <a:srgbClr val="FF0000"/>
                </a:solidFill>
                <a:latin typeface="Symbol" pitchFamily="18" charset="2"/>
              </a:rPr>
              <a:t></a:t>
            </a:r>
            <a:r>
              <a:rPr lang="en-GB" altLang="en-US" b="1" dirty="0">
                <a:solidFill>
                  <a:srgbClr val="92D050"/>
                </a:solidFill>
                <a:latin typeface="Symbol" pitchFamily="18" charset="2"/>
              </a:rPr>
              <a:t>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/>
          </p:nvPr>
        </p:nvGraphicFramePr>
        <p:xfrm>
          <a:off x="4114800" y="1981200"/>
          <a:ext cx="10636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981200"/>
                        <a:ext cx="10636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1828800" y="3124200"/>
          <a:ext cx="56832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6" imgW="2171520" imgH="419040" progId="Equation.3">
                  <p:embed/>
                </p:oleObj>
              </mc:Choice>
              <mc:Fallback>
                <p:oleObj name="Equation" r:id="rId6" imgW="2171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24200"/>
                        <a:ext cx="56832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1630363" y="4724400"/>
          <a:ext cx="6081712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8" imgW="2323800" imgH="419040" progId="Equation.3">
                  <p:embed/>
                </p:oleObj>
              </mc:Choice>
              <mc:Fallback>
                <p:oleObj name="Equation" r:id="rId8" imgW="2323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4724400"/>
                        <a:ext cx="6081712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695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Electrons </a:t>
            </a:r>
            <a:r>
              <a:rPr lang="en-US" dirty="0"/>
              <a:t>(charged –1 each, with a mass of 1/1836 </a:t>
            </a:r>
            <a:r>
              <a:rPr lang="en-US" dirty="0" err="1"/>
              <a:t>amu</a:t>
            </a:r>
            <a:r>
              <a:rPr lang="en-US" dirty="0"/>
              <a:t> each) surround the nucleus of the atom in distinct energy </a:t>
            </a:r>
            <a:r>
              <a:rPr lang="en-US" dirty="0" smtClean="0"/>
              <a:t> levels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</a:rPr>
              <a:t>Electrons </a:t>
            </a:r>
            <a:r>
              <a:rPr lang="en-US" b="1" dirty="0">
                <a:solidFill>
                  <a:srgbClr val="FFC000"/>
                </a:solidFill>
              </a:rPr>
              <a:t>occupy the lowest possible energy levels when the atom is in the ground state.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423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2) When electrons are given energy (in the form of light, heat or electricity), electrons will rise in energy level by the  same amount of energy that the electrons were given.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</a:rPr>
              <a:t>The </a:t>
            </a:r>
            <a:r>
              <a:rPr lang="en-US" b="1" dirty="0">
                <a:solidFill>
                  <a:srgbClr val="FFC000"/>
                </a:solidFill>
              </a:rPr>
              <a:t>more energy electrons absorb, the higher they rise. This is  called the excited state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</a:t>
            </a:r>
            <a:r>
              <a:rPr lang="en-US" dirty="0"/>
              <a:t>is in accordance with the Law of Conservation of Energy, which states that energy cannot be created or destroyed by physical or chemical change.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3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 Since electrons are negatively charged, and therefore attracted to the positively charged nucleus, they will </a:t>
            </a:r>
            <a:r>
              <a:rPr lang="en-US" dirty="0" smtClean="0"/>
              <a:t>eventually </a:t>
            </a:r>
            <a:r>
              <a:rPr lang="en-US" dirty="0"/>
              <a:t>fall back to the ground state.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</a:rPr>
              <a:t>As </a:t>
            </a:r>
            <a:r>
              <a:rPr lang="en-US" b="1" dirty="0">
                <a:solidFill>
                  <a:srgbClr val="FFC000"/>
                </a:solidFill>
              </a:rPr>
              <a:t>the electrons fall back to the ground state, they release the energy that </a:t>
            </a:r>
            <a:r>
              <a:rPr lang="en-US" b="1" dirty="0" smtClean="0">
                <a:solidFill>
                  <a:srgbClr val="FFC000"/>
                </a:solidFill>
              </a:rPr>
              <a:t>caused </a:t>
            </a:r>
            <a:r>
              <a:rPr lang="en-US" b="1" dirty="0">
                <a:solidFill>
                  <a:srgbClr val="FFC000"/>
                </a:solidFill>
              </a:rPr>
              <a:t>them to rise in the first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6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4) </a:t>
            </a:r>
            <a:r>
              <a:rPr lang="en-US" b="1" dirty="0">
                <a:solidFill>
                  <a:srgbClr val="FFC000"/>
                </a:solidFill>
              </a:rPr>
              <a:t>The energy is released in the form of photons. </a:t>
            </a:r>
            <a:endParaRPr lang="en-US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They travel </a:t>
            </a:r>
            <a:r>
              <a:rPr lang="en-US" dirty="0"/>
              <a:t>at the fastest theoretical speed possible, 3.00 X </a:t>
            </a:r>
            <a:r>
              <a:rPr lang="en-US" dirty="0" smtClean="0"/>
              <a:t>10</a:t>
            </a:r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/>
              <a:t>m/sec, otherwise known as the speed of light.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Photons </a:t>
            </a:r>
            <a:r>
              <a:rPr lang="en-US" dirty="0"/>
              <a:t>are, </a:t>
            </a:r>
            <a:r>
              <a:rPr lang="en-US" dirty="0" smtClean="0"/>
              <a:t>in </a:t>
            </a:r>
            <a:r>
              <a:rPr lang="en-US" dirty="0"/>
              <a:t>fact, particles of light.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4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5) </a:t>
            </a:r>
            <a:r>
              <a:rPr lang="en-US" b="1" dirty="0">
                <a:solidFill>
                  <a:srgbClr val="FFC000"/>
                </a:solidFill>
              </a:rPr>
              <a:t>The color of the light is determined by the amount of energy lost by the electron when it dropped back to the ground </a:t>
            </a:r>
            <a:r>
              <a:rPr lang="en-US" b="1" dirty="0" smtClean="0">
                <a:solidFill>
                  <a:srgbClr val="FFC000"/>
                </a:solidFill>
              </a:rPr>
              <a:t>state</a:t>
            </a:r>
            <a:r>
              <a:rPr lang="en-US" b="1" dirty="0">
                <a:solidFill>
                  <a:srgbClr val="FFC000"/>
                </a:solidFill>
              </a:rPr>
              <a:t>. </a:t>
            </a:r>
            <a:endParaRPr lang="en-US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Light </a:t>
            </a:r>
            <a:r>
              <a:rPr lang="en-US" dirty="0"/>
              <a:t>particles travel in a wave pattern.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length of each wave is called, strangely enough, a wavelength. </a:t>
            </a:r>
            <a:r>
              <a:rPr lang="en-US" dirty="0" smtClean="0"/>
              <a:t>The </a:t>
            </a:r>
            <a:r>
              <a:rPr lang="en-US" dirty="0"/>
              <a:t>more energy a photon has, the shorter its wavelength is. </a:t>
            </a:r>
          </a:p>
        </p:txBody>
      </p:sp>
    </p:spTree>
    <p:extLst>
      <p:ext uri="{BB962C8B-B14F-4D97-AF65-F5344CB8AC3E}">
        <p14:creationId xmlns:p14="http://schemas.microsoft.com/office/powerpoint/2010/main" val="183888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marL="1089025" indent="-1089025"/>
            <a:r>
              <a:rPr lang="en-US" altLang="en-US"/>
              <a:t>An excited lithium atom emitting a photon of red light to drop to a lower energy state.</a:t>
            </a:r>
          </a:p>
        </p:txBody>
      </p:sp>
      <p:pic>
        <p:nvPicPr>
          <p:cNvPr id="129027" name="Picture 3" descr="Zumdahl11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534400" cy="39052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39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1143000"/>
          </a:xfrm>
        </p:spPr>
        <p:txBody>
          <a:bodyPr>
            <a:normAutofit fontScale="90000"/>
          </a:bodyPr>
          <a:lstStyle/>
          <a:p>
            <a:pPr marL="1023938" indent="-1023938"/>
            <a:r>
              <a:rPr lang="en-US" altLang="en-US"/>
              <a:t>An excited H atom returns to a lower energy level.</a:t>
            </a:r>
          </a:p>
        </p:txBody>
      </p:sp>
      <p:pic>
        <p:nvPicPr>
          <p:cNvPr id="128003" name="Picture 3" descr="Zumdahl11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34400" cy="4040188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56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FFD67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CC99"/>
                </a:solidFill>
              </a:rPr>
              <a:t>Click Below for the Video Lectures</a:t>
            </a:r>
            <a:endParaRPr lang="en-US" b="1" dirty="0">
              <a:solidFill>
                <a:srgbClr val="00CC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hlinkClick r:id="rId2"/>
              </a:rPr>
              <a:t>Light and Matter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9218" name="Picture 2" descr="http://png-3.vector.me/files/images/6/9/690962/camera_icon_thu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59232"/>
            <a:ext cx="3505200" cy="274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516</Words>
  <Application>Microsoft Office PowerPoint</Application>
  <PresentationFormat>On-screen Show (4:3)</PresentationFormat>
  <Paragraphs>68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Office Theme</vt:lpstr>
      <vt:lpstr>Equation</vt:lpstr>
      <vt:lpstr>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 excited lithium atom emitting a photon of red light to drop to a lower energy state.</vt:lpstr>
      <vt:lpstr>An excited H atom returns to a lower energy level.</vt:lpstr>
      <vt:lpstr>Click Below for the Video Lectures</vt:lpstr>
      <vt:lpstr>Electromagnetic  Spectrum</vt:lpstr>
      <vt:lpstr>The Nature of Light </vt:lpstr>
      <vt:lpstr>Electromagnetic Spectrum </vt:lpstr>
      <vt:lpstr>Wave Characteristics </vt:lpstr>
      <vt:lpstr>PowerPoint Presentation</vt:lpstr>
      <vt:lpstr>Wave Characteristics</vt:lpstr>
      <vt:lpstr>Wave Calculation </vt:lpstr>
      <vt:lpstr>PowerPoint Presentation</vt:lpstr>
    </vt:vector>
  </TitlesOfParts>
  <Company>CNUSD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</dc:title>
  <dc:creator>ihwang</dc:creator>
  <cp:lastModifiedBy>Kelly Im</cp:lastModifiedBy>
  <cp:revision>304</cp:revision>
  <dcterms:created xsi:type="dcterms:W3CDTF">2013-12-18T16:42:11Z</dcterms:created>
  <dcterms:modified xsi:type="dcterms:W3CDTF">2015-05-15T14:35:11Z</dcterms:modified>
</cp:coreProperties>
</file>