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wav" ContentType="audio/wav"/>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59" r:id="rId2"/>
    <p:sldId id="360" r:id="rId3"/>
    <p:sldId id="361" r:id="rId4"/>
    <p:sldId id="362" r:id="rId5"/>
    <p:sldId id="363" r:id="rId6"/>
    <p:sldId id="364" r:id="rId7"/>
    <p:sldId id="365" r:id="rId8"/>
    <p:sldId id="366" r:id="rId9"/>
    <p:sldId id="367" r:id="rId10"/>
    <p:sldId id="368" r:id="rId11"/>
    <p:sldId id="369" r:id="rId12"/>
    <p:sldId id="370" r:id="rId13"/>
    <p:sldId id="371" r:id="rId14"/>
    <p:sldId id="372" r:id="rId15"/>
    <p:sldId id="373" r:id="rId16"/>
    <p:sldId id="374" r:id="rId17"/>
    <p:sldId id="375"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BC761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387" autoAdjust="0"/>
  </p:normalViewPr>
  <p:slideViewPr>
    <p:cSldViewPr>
      <p:cViewPr varScale="1">
        <p:scale>
          <a:sx n="57" d="100"/>
          <a:sy n="57" d="100"/>
        </p:scale>
        <p:origin x="90" y="522"/>
      </p:cViewPr>
      <p:guideLst>
        <p:guide orient="horz" pos="2160"/>
        <p:guide pos="2880"/>
      </p:guideLst>
    </p:cSldViewPr>
  </p:slideViewPr>
  <p:outlineViewPr>
    <p:cViewPr>
      <p:scale>
        <a:sx n="33" d="100"/>
        <a:sy n="33" d="100"/>
      </p:scale>
      <p:origin x="0" y="370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74DA64-0CC1-485E-99A4-315902946919}" type="datetimeFigureOut">
              <a:rPr lang="en-US" smtClean="0"/>
              <a:pPr/>
              <a:t>4/10/2015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F09A2C-BF83-4B38-B790-933B68AA5ECD}" type="slidenum">
              <a:rPr lang="en-US" smtClean="0"/>
              <a:pPr/>
              <a:t>‹#›</a:t>
            </a:fld>
            <a:endParaRPr lang="en-US"/>
          </a:p>
        </p:txBody>
      </p:sp>
    </p:spTree>
    <p:extLst>
      <p:ext uri="{BB962C8B-B14F-4D97-AF65-F5344CB8AC3E}">
        <p14:creationId xmlns:p14="http://schemas.microsoft.com/office/powerpoint/2010/main" val="3210427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115716" name="Slide Number Placeholder 3"/>
          <p:cNvSpPr>
            <a:spLocks noGrp="1"/>
          </p:cNvSpPr>
          <p:nvPr>
            <p:ph type="sldNum" sz="quarter" idx="5"/>
          </p:nvPr>
        </p:nvSpPr>
        <p:spPr>
          <a:noFill/>
        </p:spPr>
        <p:txBody>
          <a:bodyPr/>
          <a:lstStyle/>
          <a:p>
            <a:fld id="{DDF23ED8-55DF-42BD-8E32-B2CC6B63C860}" type="slidenum">
              <a:rPr lang="en-US" smtClean="0">
                <a:latin typeface="Arial" pitchFamily="34" charset="0"/>
              </a:rPr>
              <a:pPr/>
              <a:t>5</a:t>
            </a:fld>
            <a:endParaRPr lang="en-US" smtClean="0">
              <a:latin typeface="Arial" pitchFamily="34" charset="0"/>
            </a:endParaRPr>
          </a:p>
        </p:txBody>
      </p:sp>
    </p:spTree>
    <p:extLst>
      <p:ext uri="{BB962C8B-B14F-4D97-AF65-F5344CB8AC3E}">
        <p14:creationId xmlns:p14="http://schemas.microsoft.com/office/powerpoint/2010/main" val="7236067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116740" name="Slide Number Placeholder 3"/>
          <p:cNvSpPr>
            <a:spLocks noGrp="1"/>
          </p:cNvSpPr>
          <p:nvPr>
            <p:ph type="sldNum" sz="quarter" idx="5"/>
          </p:nvPr>
        </p:nvSpPr>
        <p:spPr>
          <a:noFill/>
        </p:spPr>
        <p:txBody>
          <a:bodyPr/>
          <a:lstStyle/>
          <a:p>
            <a:fld id="{F26AB7AC-FA47-4AF1-ADA3-DBB828982ED6}" type="slidenum">
              <a:rPr lang="en-US" smtClean="0">
                <a:latin typeface="Arial" pitchFamily="34" charset="0"/>
              </a:rPr>
              <a:pPr/>
              <a:t>6</a:t>
            </a:fld>
            <a:endParaRPr lang="en-US" smtClean="0">
              <a:latin typeface="Arial" pitchFamily="34" charset="0"/>
            </a:endParaRPr>
          </a:p>
        </p:txBody>
      </p:sp>
    </p:spTree>
    <p:extLst>
      <p:ext uri="{BB962C8B-B14F-4D97-AF65-F5344CB8AC3E}">
        <p14:creationId xmlns:p14="http://schemas.microsoft.com/office/powerpoint/2010/main" val="2218583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Slide Image Placeholder 1"/>
          <p:cNvSpPr>
            <a:spLocks noGrp="1" noRot="1" noChangeAspect="1" noTextEdit="1"/>
          </p:cNvSpPr>
          <p:nvPr>
            <p:ph type="sldImg"/>
          </p:nvPr>
        </p:nvSpPr>
        <p:spPr>
          <a:ln/>
        </p:spPr>
      </p:sp>
      <p:sp>
        <p:nvSpPr>
          <p:cNvPr id="117763"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117764" name="Slide Number Placeholder 3"/>
          <p:cNvSpPr>
            <a:spLocks noGrp="1"/>
          </p:cNvSpPr>
          <p:nvPr>
            <p:ph type="sldNum" sz="quarter" idx="5"/>
          </p:nvPr>
        </p:nvSpPr>
        <p:spPr>
          <a:noFill/>
        </p:spPr>
        <p:txBody>
          <a:bodyPr/>
          <a:lstStyle/>
          <a:p>
            <a:fld id="{D9D31637-DF14-4FA1-8480-10A4BC864E1F}" type="slidenum">
              <a:rPr lang="en-US" smtClean="0">
                <a:latin typeface="Arial" pitchFamily="34" charset="0"/>
              </a:rPr>
              <a:pPr/>
              <a:t>7</a:t>
            </a:fld>
            <a:endParaRPr lang="en-US" smtClean="0">
              <a:latin typeface="Arial" pitchFamily="34" charset="0"/>
            </a:endParaRPr>
          </a:p>
        </p:txBody>
      </p:sp>
    </p:spTree>
    <p:extLst>
      <p:ext uri="{BB962C8B-B14F-4D97-AF65-F5344CB8AC3E}">
        <p14:creationId xmlns:p14="http://schemas.microsoft.com/office/powerpoint/2010/main" val="19094469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Slide Image Placeholder 1"/>
          <p:cNvSpPr>
            <a:spLocks noGrp="1" noRot="1" noChangeAspect="1" noTextEdit="1"/>
          </p:cNvSpPr>
          <p:nvPr>
            <p:ph type="sldImg"/>
          </p:nvPr>
        </p:nvSpPr>
        <p:spPr>
          <a:ln/>
        </p:spPr>
      </p:sp>
      <p:sp>
        <p:nvSpPr>
          <p:cNvPr id="118787" name="Notes Placeholder 2"/>
          <p:cNvSpPr>
            <a:spLocks noGrp="1"/>
          </p:cNvSpPr>
          <p:nvPr>
            <p:ph type="body" idx="1"/>
          </p:nvPr>
        </p:nvSpPr>
        <p:spPr>
          <a:noFill/>
          <a:ln/>
        </p:spPr>
        <p:txBody>
          <a:bodyPr/>
          <a:lstStyle/>
          <a:p>
            <a:pPr eaLnBrk="1" hangingPunct="1"/>
            <a:endParaRPr lang="en-US" smtClean="0">
              <a:latin typeface="Arial" pitchFamily="34" charset="0"/>
            </a:endParaRPr>
          </a:p>
        </p:txBody>
      </p:sp>
      <p:sp>
        <p:nvSpPr>
          <p:cNvPr id="118788" name="Slide Number Placeholder 3"/>
          <p:cNvSpPr>
            <a:spLocks noGrp="1"/>
          </p:cNvSpPr>
          <p:nvPr>
            <p:ph type="sldNum" sz="quarter" idx="5"/>
          </p:nvPr>
        </p:nvSpPr>
        <p:spPr>
          <a:noFill/>
        </p:spPr>
        <p:txBody>
          <a:bodyPr/>
          <a:lstStyle/>
          <a:p>
            <a:fld id="{3F36E5A4-E85D-4E94-8993-40853E224DCB}" type="slidenum">
              <a:rPr lang="en-US" smtClean="0">
                <a:latin typeface="Arial" pitchFamily="34" charset="0"/>
              </a:rPr>
              <a:pPr/>
              <a:t>8</a:t>
            </a:fld>
            <a:endParaRPr lang="en-US" smtClean="0">
              <a:latin typeface="Arial" pitchFamily="34" charset="0"/>
            </a:endParaRPr>
          </a:p>
        </p:txBody>
      </p:sp>
    </p:spTree>
    <p:extLst>
      <p:ext uri="{BB962C8B-B14F-4D97-AF65-F5344CB8AC3E}">
        <p14:creationId xmlns:p14="http://schemas.microsoft.com/office/powerpoint/2010/main" val="31715468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64BF8A5-9362-44C8-A751-7D14E9E2472C}" type="datetimeFigureOut">
              <a:rPr lang="en-US" smtClean="0"/>
              <a:pPr/>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BF8A5-9362-44C8-A751-7D14E9E2472C}" type="datetimeFigureOut">
              <a:rPr lang="en-US" smtClean="0"/>
              <a:pPr/>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BF8A5-9362-44C8-A751-7D14E9E2472C}" type="datetimeFigureOut">
              <a:rPr lang="en-US" smtClean="0"/>
              <a:pPr/>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31FA3EA1-3323-4202-9263-4144E796190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x">
  <p:cSld name="Title, Conten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648200" y="1600200"/>
            <a:ext cx="4038600" cy="45307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9"/>
          <p:cNvSpPr>
            <a:spLocks noGrp="1" noChangeArrowheads="1"/>
          </p:cNvSpPr>
          <p:nvPr>
            <p:ph type="dt" sz="half" idx="10"/>
          </p:nvPr>
        </p:nvSpPr>
        <p:spPr>
          <a:ln/>
        </p:spPr>
        <p:txBody>
          <a:bodyPr/>
          <a:lstStyle>
            <a:lvl1pPr>
              <a:defRPr/>
            </a:lvl1pPr>
          </a:lstStyle>
          <a:p>
            <a:pPr>
              <a:defRPr/>
            </a:pPr>
            <a:endParaRPr lang="en-US"/>
          </a:p>
        </p:txBody>
      </p:sp>
      <p:sp>
        <p:nvSpPr>
          <p:cNvPr id="6" name="Rectangle 10"/>
          <p:cNvSpPr>
            <a:spLocks noGrp="1" noChangeArrowheads="1"/>
          </p:cNvSpPr>
          <p:nvPr>
            <p:ph type="ftr" sz="quarter" idx="11"/>
          </p:nvPr>
        </p:nvSpPr>
        <p:spPr>
          <a:ln/>
        </p:spPr>
        <p:txBody>
          <a:bodyPr/>
          <a:lstStyle>
            <a:lvl1pPr>
              <a:defRPr/>
            </a:lvl1pPr>
          </a:lstStyle>
          <a:p>
            <a:pPr>
              <a:defRPr/>
            </a:pPr>
            <a:endParaRPr lang="en-US"/>
          </a:p>
        </p:txBody>
      </p:sp>
      <p:sp>
        <p:nvSpPr>
          <p:cNvPr id="7" name="Rectangle 11"/>
          <p:cNvSpPr>
            <a:spLocks noGrp="1" noChangeArrowheads="1"/>
          </p:cNvSpPr>
          <p:nvPr>
            <p:ph type="sldNum" sz="quarter" idx="12"/>
          </p:nvPr>
        </p:nvSpPr>
        <p:spPr>
          <a:ln/>
        </p:spPr>
        <p:txBody>
          <a:bodyPr/>
          <a:lstStyle>
            <a:lvl1pPr>
              <a:defRPr/>
            </a:lvl1pPr>
          </a:lstStyle>
          <a:p>
            <a:pPr>
              <a:defRPr/>
            </a:pPr>
            <a:fld id="{C2AB7EAA-8C1E-46C3-A52C-EFB4FC5E540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64BF8A5-9362-44C8-A751-7D14E9E2472C}" type="datetimeFigureOut">
              <a:rPr lang="en-US" smtClean="0"/>
              <a:pPr/>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4BF8A5-9362-44C8-A751-7D14E9E2472C}" type="datetimeFigureOut">
              <a:rPr lang="en-US" smtClean="0"/>
              <a:pPr/>
              <a:t>4/10/2015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64BF8A5-9362-44C8-A751-7D14E9E2472C}" type="datetimeFigureOut">
              <a:rPr lang="en-US" smtClean="0"/>
              <a:pPr/>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64BF8A5-9362-44C8-A751-7D14E9E2472C}" type="datetimeFigureOut">
              <a:rPr lang="en-US" smtClean="0"/>
              <a:pPr/>
              <a:t>4/10/2015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64BF8A5-9362-44C8-A751-7D14E9E2472C}" type="datetimeFigureOut">
              <a:rPr lang="en-US" smtClean="0"/>
              <a:pPr/>
              <a:t>4/10/2015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64BF8A5-9362-44C8-A751-7D14E9E2472C}" type="datetimeFigureOut">
              <a:rPr lang="en-US" smtClean="0"/>
              <a:pPr/>
              <a:t>4/10/2015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BF8A5-9362-44C8-A751-7D14E9E2472C}" type="datetimeFigureOut">
              <a:rPr lang="en-US" smtClean="0"/>
              <a:pPr/>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64BF8A5-9362-44C8-A751-7D14E9E2472C}" type="datetimeFigureOut">
              <a:rPr lang="en-US" smtClean="0"/>
              <a:pPr/>
              <a:t>4/10/2015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ABE630-CCEC-4650-BC15-73B497E076E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4BF8A5-9362-44C8-A751-7D14E9E2472C}" type="datetimeFigureOut">
              <a:rPr lang="en-US" smtClean="0"/>
              <a:pPr/>
              <a:t>4/10/2015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ABE630-CCEC-4650-BC15-73B497E076ED}"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Microsoft_Word_97_-_2003_Document2.doc"/><Relationship Id="rId5" Type="http://schemas.openxmlformats.org/officeDocument/2006/relationships/image" Target="../media/image2.wmf"/><Relationship Id="rId4" Type="http://schemas.openxmlformats.org/officeDocument/2006/relationships/oleObject" Target="../embeddings/Microsoft_Word_97_-_2003_Document1.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oleObject" Target="../embeddings/Microsoft_Word_97_-_2003_Document4.doc"/><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Microsoft_Word_97_-_2003_Document3.doc"/><Relationship Id="rId4" Type="http://schemas.openxmlformats.org/officeDocument/2006/relationships/audio" Target="../media/audio1.wav"/></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Microsoft_Word_97_-_2003_Document7.doc"/><Relationship Id="rId3" Type="http://schemas.openxmlformats.org/officeDocument/2006/relationships/notesSlide" Target="../notesSlides/notesSlide4.xml"/><Relationship Id="rId7" Type="http://schemas.openxmlformats.org/officeDocument/2006/relationships/oleObject" Target="../embeddings/Microsoft_Word_97_-_2003_Document6.doc"/><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2.wmf"/><Relationship Id="rId5" Type="http://schemas.openxmlformats.org/officeDocument/2006/relationships/oleObject" Target="../embeddings/Microsoft_Word_97_-_2003_Document5.doc"/><Relationship Id="rId4" Type="http://schemas.openxmlformats.org/officeDocument/2006/relationships/audio" Target="../media/audio2.wav"/></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16600" dirty="0" smtClean="0">
                <a:solidFill>
                  <a:schemeClr val="accent3"/>
                </a:solidFill>
              </a:rPr>
              <a:t>Density</a:t>
            </a:r>
            <a:endParaRPr lang="en-US" sz="16600" dirty="0">
              <a:solidFill>
                <a:schemeClr val="accent3"/>
              </a:solidFill>
            </a:endParaRPr>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idx="4294967295"/>
          </p:nvPr>
        </p:nvSpPr>
        <p:spPr>
          <a:xfrm>
            <a:off x="0" y="836613"/>
            <a:ext cx="9144000" cy="1143000"/>
          </a:xfrm>
        </p:spPr>
        <p:txBody>
          <a:bodyPr/>
          <a:lstStyle/>
          <a:p>
            <a:r>
              <a:rPr lang="en-US" sz="3600" dirty="0"/>
              <a:t>Change Volume AND Keep Mass Same</a:t>
            </a:r>
          </a:p>
        </p:txBody>
      </p:sp>
      <p:sp>
        <p:nvSpPr>
          <p:cNvPr id="24579" name="Content Placeholder 2"/>
          <p:cNvSpPr>
            <a:spLocks noGrp="1"/>
          </p:cNvSpPr>
          <p:nvPr>
            <p:ph idx="4294967295"/>
          </p:nvPr>
        </p:nvSpPr>
        <p:spPr>
          <a:xfrm>
            <a:off x="611188" y="1916113"/>
            <a:ext cx="7848600" cy="4681537"/>
          </a:xfrm>
        </p:spPr>
        <p:txBody>
          <a:bodyPr/>
          <a:lstStyle/>
          <a:p>
            <a:pPr>
              <a:buFontTx/>
              <a:buNone/>
            </a:pPr>
            <a:r>
              <a:rPr lang="en-US" dirty="0"/>
              <a:t>Increase the volume </a:t>
            </a:r>
            <a:r>
              <a:rPr lang="en-US" dirty="0">
                <a:sym typeface="Wingdings" pitchFamily="2" charset="2"/>
              </a:rPr>
              <a:t> decrease density</a:t>
            </a:r>
          </a:p>
          <a:p>
            <a:pPr>
              <a:buFontTx/>
              <a:buNone/>
            </a:pPr>
            <a:r>
              <a:rPr lang="en-US" dirty="0">
                <a:sym typeface="Wingdings" pitchFamily="2" charset="2"/>
              </a:rPr>
              <a:t>Decrease the volume  increase density</a:t>
            </a:r>
          </a:p>
          <a:p>
            <a:pPr algn="ctr">
              <a:buFontTx/>
              <a:buNone/>
            </a:pPr>
            <a:r>
              <a:rPr lang="en-US" dirty="0">
                <a:sym typeface="Wingdings" pitchFamily="2" charset="2"/>
              </a:rPr>
              <a:t>Which container has more density?</a:t>
            </a:r>
          </a:p>
          <a:p>
            <a:pPr algn="ctr">
              <a:buFontTx/>
              <a:buNone/>
            </a:pPr>
            <a:endParaRPr lang="en-US" dirty="0">
              <a:sym typeface="Wingdings" pitchFamily="2" charset="2"/>
            </a:endParaRPr>
          </a:p>
          <a:p>
            <a:pPr algn="ctr">
              <a:buFontTx/>
              <a:buNone/>
            </a:pPr>
            <a:endParaRPr lang="en-US" dirty="0">
              <a:sym typeface="Wingdings" pitchFamily="2" charset="2"/>
            </a:endParaRPr>
          </a:p>
          <a:p>
            <a:pPr>
              <a:buFontTx/>
              <a:buNone/>
            </a:pPr>
            <a:r>
              <a:rPr lang="en-US" dirty="0">
                <a:sym typeface="Wingdings" pitchFamily="2" charset="2"/>
              </a:rPr>
              <a:t>				A		B</a:t>
            </a:r>
            <a:endParaRPr lang="en-US" dirty="0"/>
          </a:p>
        </p:txBody>
      </p:sp>
      <p:sp>
        <p:nvSpPr>
          <p:cNvPr id="24588" name="Title 1"/>
          <p:cNvSpPr>
            <a:spLocks/>
          </p:cNvSpPr>
          <p:nvPr/>
        </p:nvSpPr>
        <p:spPr bwMode="auto">
          <a:xfrm>
            <a:off x="755650" y="0"/>
            <a:ext cx="7772400" cy="1143000"/>
          </a:xfrm>
          <a:prstGeom prst="rect">
            <a:avLst/>
          </a:prstGeom>
          <a:noFill/>
          <a:ln w="9525">
            <a:noFill/>
            <a:miter lim="800000"/>
            <a:headEnd/>
            <a:tailEnd/>
          </a:ln>
          <a:effectLst/>
        </p:spPr>
        <p:txBody>
          <a:bodyPr anchor="ctr"/>
          <a:lstStyle/>
          <a:p>
            <a:pPr algn="ctr">
              <a:spcBef>
                <a:spcPct val="0"/>
              </a:spcBef>
            </a:pPr>
            <a:r>
              <a:rPr lang="en-US" sz="4400" dirty="0">
                <a:solidFill>
                  <a:schemeClr val="accent3"/>
                </a:solidFill>
              </a:rPr>
              <a:t>Ways to Affect Density</a:t>
            </a:r>
          </a:p>
        </p:txBody>
      </p:sp>
      <p:grpSp>
        <p:nvGrpSpPr>
          <p:cNvPr id="2" name="Group 14"/>
          <p:cNvGrpSpPr>
            <a:grpSpLocks/>
          </p:cNvGrpSpPr>
          <p:nvPr/>
        </p:nvGrpSpPr>
        <p:grpSpPr bwMode="auto">
          <a:xfrm>
            <a:off x="611188" y="4076700"/>
            <a:ext cx="2590800" cy="2514600"/>
            <a:chOff x="1676400" y="4038600"/>
            <a:chExt cx="2590800" cy="2514600"/>
          </a:xfrm>
        </p:grpSpPr>
        <p:sp>
          <p:nvSpPr>
            <p:cNvPr id="4" name="Rectangle 3"/>
            <p:cNvSpPr/>
            <p:nvPr/>
          </p:nvSpPr>
          <p:spPr>
            <a:xfrm>
              <a:off x="1752600" y="4038600"/>
              <a:ext cx="2514600" cy="2514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24591"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76400" y="4038600"/>
              <a:ext cx="1590675" cy="847725"/>
            </a:xfrm>
            <a:prstGeom prst="rect">
              <a:avLst/>
            </a:prstGeom>
            <a:noFill/>
            <a:ln w="9525">
              <a:noFill/>
              <a:miter lim="800000"/>
              <a:headEnd/>
              <a:tailEnd/>
            </a:ln>
          </p:spPr>
        </p:pic>
        <p:pic>
          <p:nvPicPr>
            <p:cNvPr id="24592"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7400" y="4724400"/>
              <a:ext cx="1590675" cy="847725"/>
            </a:xfrm>
            <a:prstGeom prst="rect">
              <a:avLst/>
            </a:prstGeom>
            <a:noFill/>
            <a:ln w="9525">
              <a:noFill/>
              <a:miter lim="800000"/>
              <a:headEnd/>
              <a:tailEnd/>
            </a:ln>
          </p:spPr>
        </p:pic>
      </p:grpSp>
      <p:grpSp>
        <p:nvGrpSpPr>
          <p:cNvPr id="3" name="Group 19"/>
          <p:cNvGrpSpPr>
            <a:grpSpLocks/>
          </p:cNvGrpSpPr>
          <p:nvPr/>
        </p:nvGrpSpPr>
        <p:grpSpPr bwMode="auto">
          <a:xfrm>
            <a:off x="5795963" y="4724400"/>
            <a:ext cx="1981200" cy="1600200"/>
            <a:chOff x="5562600" y="4191000"/>
            <a:chExt cx="1981200" cy="1600200"/>
          </a:xfrm>
        </p:grpSpPr>
        <p:sp>
          <p:nvSpPr>
            <p:cNvPr id="17" name="Rectangle 16"/>
            <p:cNvSpPr/>
            <p:nvPr/>
          </p:nvSpPr>
          <p:spPr>
            <a:xfrm>
              <a:off x="5638800" y="4191000"/>
              <a:ext cx="1905000" cy="16002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24595"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562600" y="4191000"/>
              <a:ext cx="1590675" cy="847725"/>
            </a:xfrm>
            <a:prstGeom prst="rect">
              <a:avLst/>
            </a:prstGeom>
            <a:noFill/>
            <a:ln w="9525">
              <a:noFill/>
              <a:miter lim="800000"/>
              <a:headEnd/>
              <a:tailEnd/>
            </a:ln>
          </p:spPr>
        </p:pic>
        <p:pic>
          <p:nvPicPr>
            <p:cNvPr id="24596"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943600" y="4876800"/>
              <a:ext cx="1590675" cy="847725"/>
            </a:xfrm>
            <a:prstGeom prst="rect">
              <a:avLst/>
            </a:prstGeom>
            <a:noFill/>
            <a:ln w="9525">
              <a:noFill/>
              <a:miter lim="800000"/>
              <a:headEnd/>
              <a:tailEnd/>
            </a:ln>
          </p:spPr>
        </p:pic>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par>
                                <p:cTn id="8" presetID="8"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diamond(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0" y="333375"/>
            <a:ext cx="9144000" cy="2447925"/>
          </a:xfrm>
        </p:spPr>
        <p:txBody>
          <a:bodyPr>
            <a:normAutofit fontScale="90000"/>
          </a:bodyPr>
          <a:lstStyle/>
          <a:p>
            <a:r>
              <a:rPr lang="en-US" sz="3600" dirty="0"/>
              <a:t>In your </a:t>
            </a:r>
            <a:r>
              <a:rPr lang="en-US" sz="3600" dirty="0" smtClean="0"/>
              <a:t>notes </a:t>
            </a:r>
            <a:r>
              <a:rPr lang="en-US" sz="3600" dirty="0"/>
              <a:t>illustrate the answer to </a:t>
            </a:r>
            <a:br>
              <a:rPr lang="en-US" sz="3600" dirty="0"/>
            </a:br>
            <a:r>
              <a:rPr lang="en-US" sz="3600" dirty="0"/>
              <a:t>the following question:</a:t>
            </a:r>
            <a:br>
              <a:rPr lang="en-US" sz="3600" dirty="0"/>
            </a:br>
            <a:r>
              <a:rPr lang="en-US" sz="3600" dirty="0"/>
              <a:t/>
            </a:r>
            <a:br>
              <a:rPr lang="en-US" sz="3600" dirty="0"/>
            </a:br>
            <a:r>
              <a:rPr lang="en-US" sz="3600" dirty="0"/>
              <a:t/>
            </a:r>
            <a:br>
              <a:rPr lang="en-US" sz="3600" dirty="0"/>
            </a:br>
            <a:r>
              <a:rPr lang="en-US" sz="3600" dirty="0"/>
              <a:t>What 2 ways will INCREASE density?</a:t>
            </a:r>
          </a:p>
        </p:txBody>
      </p:sp>
      <p:grpSp>
        <p:nvGrpSpPr>
          <p:cNvPr id="2" name="Group 14"/>
          <p:cNvGrpSpPr>
            <a:grpSpLocks/>
          </p:cNvGrpSpPr>
          <p:nvPr/>
        </p:nvGrpSpPr>
        <p:grpSpPr bwMode="auto">
          <a:xfrm>
            <a:off x="468313" y="3573463"/>
            <a:ext cx="2590800" cy="2514600"/>
            <a:chOff x="1676400" y="4038600"/>
            <a:chExt cx="2590800" cy="2514600"/>
          </a:xfrm>
        </p:grpSpPr>
        <p:sp>
          <p:nvSpPr>
            <p:cNvPr id="4" name="Rectangle 3"/>
            <p:cNvSpPr/>
            <p:nvPr/>
          </p:nvSpPr>
          <p:spPr>
            <a:xfrm>
              <a:off x="1752600" y="4038600"/>
              <a:ext cx="2514600" cy="2514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25605"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76400" y="4038600"/>
              <a:ext cx="1590675" cy="847725"/>
            </a:xfrm>
            <a:prstGeom prst="rect">
              <a:avLst/>
            </a:prstGeom>
            <a:noFill/>
            <a:ln w="9525">
              <a:noFill/>
              <a:miter lim="800000"/>
              <a:headEnd/>
              <a:tailEnd/>
            </a:ln>
          </p:spPr>
        </p:pic>
        <p:pic>
          <p:nvPicPr>
            <p:cNvPr id="25606"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7400" y="4724400"/>
              <a:ext cx="1590675" cy="847725"/>
            </a:xfrm>
            <a:prstGeom prst="rect">
              <a:avLst/>
            </a:prstGeom>
            <a:noFill/>
            <a:ln w="9525">
              <a:noFill/>
              <a:miter lim="800000"/>
              <a:headEnd/>
              <a:tailEnd/>
            </a:ln>
          </p:spPr>
        </p:pic>
      </p:grpSp>
      <p:sp>
        <p:nvSpPr>
          <p:cNvPr id="20" name="Right Arrow 19"/>
          <p:cNvSpPr/>
          <p:nvPr/>
        </p:nvSpPr>
        <p:spPr>
          <a:xfrm rot="19853861">
            <a:off x="3132138" y="4365625"/>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endParaRPr lang="en-US"/>
          </a:p>
        </p:txBody>
      </p:sp>
      <p:sp>
        <p:nvSpPr>
          <p:cNvPr id="21" name="Right Arrow 20"/>
          <p:cNvSpPr/>
          <p:nvPr/>
        </p:nvSpPr>
        <p:spPr>
          <a:xfrm rot="1179011">
            <a:off x="3132138" y="5229225"/>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idx="4294967295"/>
          </p:nvPr>
        </p:nvSpPr>
        <p:spPr>
          <a:xfrm>
            <a:off x="0" y="274638"/>
            <a:ext cx="9144000" cy="1143000"/>
          </a:xfrm>
        </p:spPr>
        <p:txBody>
          <a:bodyPr/>
          <a:lstStyle/>
          <a:p>
            <a:r>
              <a:rPr lang="en-US" sz="3600" dirty="0">
                <a:solidFill>
                  <a:schemeClr val="accent3"/>
                </a:solidFill>
              </a:rPr>
              <a:t>What 2 ways will INCREASE density?</a:t>
            </a:r>
          </a:p>
        </p:txBody>
      </p:sp>
      <p:grpSp>
        <p:nvGrpSpPr>
          <p:cNvPr id="2" name="Group 14"/>
          <p:cNvGrpSpPr>
            <a:grpSpLocks/>
          </p:cNvGrpSpPr>
          <p:nvPr/>
        </p:nvGrpSpPr>
        <p:grpSpPr bwMode="auto">
          <a:xfrm>
            <a:off x="457200" y="2590800"/>
            <a:ext cx="2590800" cy="2514600"/>
            <a:chOff x="1676400" y="4038600"/>
            <a:chExt cx="2590800" cy="2514600"/>
          </a:xfrm>
        </p:grpSpPr>
        <p:sp>
          <p:nvSpPr>
            <p:cNvPr id="4" name="Rectangle 3"/>
            <p:cNvSpPr/>
            <p:nvPr/>
          </p:nvSpPr>
          <p:spPr>
            <a:xfrm>
              <a:off x="1752600" y="4038600"/>
              <a:ext cx="2514600" cy="2514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2662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76400" y="4038600"/>
              <a:ext cx="1590675" cy="847725"/>
            </a:xfrm>
            <a:prstGeom prst="rect">
              <a:avLst/>
            </a:prstGeom>
            <a:noFill/>
            <a:ln w="9525">
              <a:noFill/>
              <a:miter lim="800000"/>
              <a:headEnd/>
              <a:tailEnd/>
            </a:ln>
          </p:spPr>
        </p:pic>
        <p:pic>
          <p:nvPicPr>
            <p:cNvPr id="26630"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7400" y="4724400"/>
              <a:ext cx="1590675" cy="847725"/>
            </a:xfrm>
            <a:prstGeom prst="rect">
              <a:avLst/>
            </a:prstGeom>
            <a:noFill/>
            <a:ln w="9525">
              <a:noFill/>
              <a:miter lim="800000"/>
              <a:headEnd/>
              <a:tailEnd/>
            </a:ln>
          </p:spPr>
        </p:pic>
      </p:grpSp>
      <p:sp>
        <p:nvSpPr>
          <p:cNvPr id="20" name="Right Arrow 19"/>
          <p:cNvSpPr/>
          <p:nvPr/>
        </p:nvSpPr>
        <p:spPr>
          <a:xfrm rot="19853861">
            <a:off x="3159125" y="3163888"/>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endParaRPr lang="en-US" dirty="0">
              <a:solidFill>
                <a:schemeClr val="accent3"/>
              </a:solidFill>
            </a:endParaRPr>
          </a:p>
        </p:txBody>
      </p:sp>
      <p:sp>
        <p:nvSpPr>
          <p:cNvPr id="21" name="Right Arrow 20"/>
          <p:cNvSpPr/>
          <p:nvPr/>
        </p:nvSpPr>
        <p:spPr>
          <a:xfrm rot="1179011">
            <a:off x="3235325" y="3925888"/>
            <a:ext cx="12192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spcBef>
                <a:spcPct val="0"/>
              </a:spcBef>
              <a:defRPr/>
            </a:pPr>
            <a:endParaRPr lang="en-US"/>
          </a:p>
        </p:txBody>
      </p:sp>
      <p:grpSp>
        <p:nvGrpSpPr>
          <p:cNvPr id="3" name="Group 9"/>
          <p:cNvGrpSpPr>
            <a:grpSpLocks/>
          </p:cNvGrpSpPr>
          <p:nvPr/>
        </p:nvGrpSpPr>
        <p:grpSpPr bwMode="auto">
          <a:xfrm>
            <a:off x="4500563" y="4076700"/>
            <a:ext cx="2732087" cy="2643188"/>
            <a:chOff x="5496976" y="3910255"/>
            <a:chExt cx="2732624" cy="2642945"/>
          </a:xfrm>
        </p:grpSpPr>
        <p:grpSp>
          <p:nvGrpSpPr>
            <p:cNvPr id="5" name="Group 15"/>
            <p:cNvGrpSpPr>
              <a:grpSpLocks/>
            </p:cNvGrpSpPr>
            <p:nvPr/>
          </p:nvGrpSpPr>
          <p:grpSpPr bwMode="auto">
            <a:xfrm>
              <a:off x="5496976" y="3962400"/>
              <a:ext cx="2732624" cy="2590800"/>
              <a:chOff x="4372971" y="3962400"/>
              <a:chExt cx="2732624" cy="2590800"/>
            </a:xfrm>
          </p:grpSpPr>
          <p:sp>
            <p:nvSpPr>
              <p:cNvPr id="13" name="Rectangle 12"/>
              <p:cNvSpPr/>
              <p:nvPr/>
            </p:nvSpPr>
            <p:spPr>
              <a:xfrm>
                <a:off x="4495232" y="4038831"/>
                <a:ext cx="2515094" cy="2514369"/>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26636"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419600" y="3962400"/>
                <a:ext cx="1590675" cy="847725"/>
              </a:xfrm>
              <a:prstGeom prst="rect">
                <a:avLst/>
              </a:prstGeom>
              <a:noFill/>
              <a:ln w="9525">
                <a:noFill/>
                <a:miter lim="800000"/>
                <a:headEnd/>
                <a:tailEnd/>
              </a:ln>
            </p:spPr>
          </p:pic>
          <p:pic>
            <p:nvPicPr>
              <p:cNvPr id="2663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800600" y="4648200"/>
                <a:ext cx="1590675" cy="847725"/>
              </a:xfrm>
              <a:prstGeom prst="rect">
                <a:avLst/>
              </a:prstGeom>
              <a:noFill/>
              <a:ln w="9525">
                <a:noFill/>
                <a:miter lim="800000"/>
                <a:headEnd/>
                <a:tailEnd/>
              </a:ln>
            </p:spPr>
          </p:pic>
          <p:pic>
            <p:nvPicPr>
              <p:cNvPr id="26638"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1740601">
                <a:off x="4372971" y="5514129"/>
                <a:ext cx="1590675" cy="847725"/>
              </a:xfrm>
              <a:prstGeom prst="rect">
                <a:avLst/>
              </a:prstGeom>
              <a:noFill/>
              <a:ln w="9525">
                <a:noFill/>
                <a:miter lim="800000"/>
                <a:headEnd/>
                <a:tailEnd/>
              </a:ln>
            </p:spPr>
          </p:pic>
          <p:pic>
            <p:nvPicPr>
              <p:cNvPr id="2663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1858866">
                <a:off x="5514920" y="5454334"/>
                <a:ext cx="1590675" cy="847725"/>
              </a:xfrm>
              <a:prstGeom prst="rect">
                <a:avLst/>
              </a:prstGeom>
              <a:noFill/>
              <a:ln w="9525">
                <a:noFill/>
                <a:miter lim="800000"/>
                <a:headEnd/>
                <a:tailEnd/>
              </a:ln>
            </p:spPr>
          </p:pic>
        </p:grpSp>
        <p:pic>
          <p:nvPicPr>
            <p:cNvPr id="26640"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4101535">
              <a:off x="6826162" y="4281730"/>
              <a:ext cx="1590675" cy="847725"/>
            </a:xfrm>
            <a:prstGeom prst="rect">
              <a:avLst/>
            </a:prstGeom>
            <a:noFill/>
            <a:ln w="9525">
              <a:noFill/>
              <a:miter lim="800000"/>
              <a:headEnd/>
              <a:tailEnd/>
            </a:ln>
          </p:spPr>
        </p:pic>
      </p:grpSp>
      <p:grpSp>
        <p:nvGrpSpPr>
          <p:cNvPr id="6" name="Group 17"/>
          <p:cNvGrpSpPr>
            <a:grpSpLocks/>
          </p:cNvGrpSpPr>
          <p:nvPr/>
        </p:nvGrpSpPr>
        <p:grpSpPr bwMode="auto">
          <a:xfrm>
            <a:off x="4500563" y="1557338"/>
            <a:ext cx="1981200" cy="1600200"/>
            <a:chOff x="5562600" y="4191000"/>
            <a:chExt cx="1981200" cy="1600200"/>
          </a:xfrm>
        </p:grpSpPr>
        <p:sp>
          <p:nvSpPr>
            <p:cNvPr id="19" name="Rectangle 18"/>
            <p:cNvSpPr/>
            <p:nvPr/>
          </p:nvSpPr>
          <p:spPr>
            <a:xfrm>
              <a:off x="5638800" y="4191000"/>
              <a:ext cx="1905000" cy="16002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2664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562600" y="4191000"/>
              <a:ext cx="1590675" cy="847725"/>
            </a:xfrm>
            <a:prstGeom prst="rect">
              <a:avLst/>
            </a:prstGeom>
            <a:noFill/>
            <a:ln w="9525">
              <a:noFill/>
              <a:miter lim="800000"/>
              <a:headEnd/>
              <a:tailEnd/>
            </a:ln>
          </p:spPr>
        </p:pic>
        <p:pic>
          <p:nvPicPr>
            <p:cNvPr id="26644"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943600" y="4876800"/>
              <a:ext cx="1590675" cy="847725"/>
            </a:xfrm>
            <a:prstGeom prst="rect">
              <a:avLst/>
            </a:prstGeom>
            <a:noFill/>
            <a:ln w="9525">
              <a:noFill/>
              <a:miter lim="800000"/>
              <a:headEnd/>
              <a:tailEnd/>
            </a:ln>
          </p:spPr>
        </p:pic>
      </p:grpSp>
      <p:sp>
        <p:nvSpPr>
          <p:cNvPr id="26645" name="TextBox 23"/>
          <p:cNvSpPr txBox="1">
            <a:spLocks noChangeArrowheads="1"/>
          </p:cNvSpPr>
          <p:nvPr/>
        </p:nvSpPr>
        <p:spPr bwMode="auto">
          <a:xfrm>
            <a:off x="6705600" y="1371600"/>
            <a:ext cx="1981200" cy="2246769"/>
          </a:xfrm>
          <a:prstGeom prst="rect">
            <a:avLst/>
          </a:prstGeom>
          <a:noFill/>
          <a:ln w="9525">
            <a:noFill/>
            <a:miter lim="800000"/>
            <a:headEnd/>
            <a:tailEnd/>
          </a:ln>
        </p:spPr>
        <p:txBody>
          <a:bodyPr>
            <a:spAutoFit/>
          </a:bodyPr>
          <a:lstStyle/>
          <a:p>
            <a:pPr algn="l">
              <a:spcBef>
                <a:spcPct val="0"/>
              </a:spcBef>
            </a:pPr>
            <a:r>
              <a:rPr lang="en-US" sz="2800">
                <a:latin typeface="Arial" charset="0"/>
                <a:ea typeface="ＭＳ Ｐゴシック" pitchFamily="34" charset="-128"/>
              </a:rPr>
              <a:t>Keep the same mass AND decrease the volume</a:t>
            </a:r>
          </a:p>
        </p:txBody>
      </p:sp>
      <p:sp>
        <p:nvSpPr>
          <p:cNvPr id="26646" name="TextBox 24"/>
          <p:cNvSpPr txBox="1">
            <a:spLocks noChangeArrowheads="1"/>
          </p:cNvSpPr>
          <p:nvPr/>
        </p:nvSpPr>
        <p:spPr bwMode="auto">
          <a:xfrm>
            <a:off x="7308850" y="4149725"/>
            <a:ext cx="1835150" cy="2654300"/>
          </a:xfrm>
          <a:prstGeom prst="rect">
            <a:avLst/>
          </a:prstGeom>
          <a:noFill/>
          <a:ln w="9525">
            <a:noFill/>
            <a:miter lim="800000"/>
            <a:headEnd/>
            <a:tailEnd/>
          </a:ln>
        </p:spPr>
        <p:txBody>
          <a:bodyPr>
            <a:spAutoFit/>
          </a:bodyPr>
          <a:lstStyle/>
          <a:p>
            <a:pPr algn="l">
              <a:spcBef>
                <a:spcPct val="0"/>
              </a:spcBef>
            </a:pPr>
            <a:r>
              <a:rPr lang="en-US" sz="2800">
                <a:latin typeface="Arial" charset="0"/>
                <a:ea typeface="ＭＳ Ｐゴシック" pitchFamily="34" charset="-128"/>
              </a:rPr>
              <a:t>Keep the same volume AND increase the mass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blinds(horizontal)">
                                      <p:cBhvr>
                                        <p:cTn id="7" dur="500"/>
                                        <p:tgtEl>
                                          <p:spTgt spid="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6645"/>
                                        </p:tgtEl>
                                        <p:attrNameLst>
                                          <p:attrName>style.visibility</p:attrName>
                                        </p:attrNameLst>
                                      </p:cBhvr>
                                      <p:to>
                                        <p:strVal val="visible"/>
                                      </p:to>
                                    </p:set>
                                    <p:animEffect transition="in" filter="blinds(horizontal)">
                                      <p:cBhvr>
                                        <p:cTn id="10" dur="500"/>
                                        <p:tgtEl>
                                          <p:spTgt spid="26645"/>
                                        </p:tgtEl>
                                      </p:cBhvr>
                                    </p:animEffect>
                                  </p:childTnLst>
                                </p:cTn>
                              </p:par>
                            </p:childTnLst>
                          </p:cTn>
                        </p:par>
                      </p:childTnLst>
                    </p:cTn>
                  </p:par>
                  <p:par>
                    <p:cTn id="11" fill="hold">
                      <p:stCondLst>
                        <p:cond delay="indefinite"/>
                      </p:stCondLst>
                      <p:childTnLst>
                        <p:par>
                          <p:cTn id="12" fill="hold">
                            <p:stCondLst>
                              <p:cond delay="0"/>
                            </p:stCondLst>
                            <p:childTnLst>
                              <p:par>
                                <p:cTn id="13" presetID="13" presetClass="entr" presetSubtype="16"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plus(in)">
                                      <p:cBhvr>
                                        <p:cTn id="15" dur="2000"/>
                                        <p:tgtEl>
                                          <p:spTgt spid="3"/>
                                        </p:tgtEl>
                                      </p:cBhvr>
                                    </p:animEffect>
                                  </p:childTnLst>
                                </p:cTn>
                              </p:par>
                              <p:par>
                                <p:cTn id="16" presetID="13" presetClass="entr" presetSubtype="16" fill="hold" grpId="0" nodeType="withEffect">
                                  <p:stCondLst>
                                    <p:cond delay="0"/>
                                  </p:stCondLst>
                                  <p:childTnLst>
                                    <p:set>
                                      <p:cBhvr>
                                        <p:cTn id="17" dur="1" fill="hold">
                                          <p:stCondLst>
                                            <p:cond delay="0"/>
                                          </p:stCondLst>
                                        </p:cTn>
                                        <p:tgtEl>
                                          <p:spTgt spid="26646"/>
                                        </p:tgtEl>
                                        <p:attrNameLst>
                                          <p:attrName>style.visibility</p:attrName>
                                        </p:attrNameLst>
                                      </p:cBhvr>
                                      <p:to>
                                        <p:strVal val="visible"/>
                                      </p:to>
                                    </p:set>
                                    <p:animEffect transition="in" filter="plus(in)">
                                      <p:cBhvr>
                                        <p:cTn id="18" dur="2000"/>
                                        <p:tgtEl>
                                          <p:spTgt spid="26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45" grpId="0"/>
      <p:bldP spid="2664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solidFill>
                  <a:schemeClr val="accent3"/>
                </a:solidFill>
              </a:rPr>
              <a:t>Liquid Layers</a:t>
            </a:r>
          </a:p>
        </p:txBody>
      </p:sp>
      <p:sp>
        <p:nvSpPr>
          <p:cNvPr id="11267" name="Rectangle 3"/>
          <p:cNvSpPr>
            <a:spLocks noGrp="1" noChangeArrowheads="1"/>
          </p:cNvSpPr>
          <p:nvPr>
            <p:ph type="body" idx="1"/>
          </p:nvPr>
        </p:nvSpPr>
        <p:spPr/>
        <p:txBody>
          <a:bodyPr/>
          <a:lstStyle/>
          <a:p>
            <a:pPr eaLnBrk="1" hangingPunct="1"/>
            <a:r>
              <a:rPr lang="en-US" dirty="0" smtClean="0">
                <a:solidFill>
                  <a:schemeClr val="accent3"/>
                </a:solidFill>
              </a:rPr>
              <a:t>If you pour together liquids that don’t mix and have different densities, they will form liquid layers.</a:t>
            </a:r>
          </a:p>
          <a:p>
            <a:pPr eaLnBrk="1" hangingPunct="1"/>
            <a:r>
              <a:rPr lang="en-US" dirty="0" smtClean="0"/>
              <a:t>The liquid with the </a:t>
            </a:r>
            <a:r>
              <a:rPr lang="en-US" dirty="0" smtClean="0">
                <a:solidFill>
                  <a:schemeClr val="accent3"/>
                </a:solidFill>
              </a:rPr>
              <a:t>highest density </a:t>
            </a:r>
            <a:r>
              <a:rPr lang="en-US" dirty="0" smtClean="0"/>
              <a:t>will be </a:t>
            </a:r>
            <a:r>
              <a:rPr lang="en-US" dirty="0" smtClean="0">
                <a:solidFill>
                  <a:schemeClr val="accent3"/>
                </a:solidFill>
              </a:rPr>
              <a:t>on the bottom.</a:t>
            </a:r>
          </a:p>
          <a:p>
            <a:pPr eaLnBrk="1" hangingPunct="1"/>
            <a:r>
              <a:rPr lang="en-US" dirty="0" smtClean="0"/>
              <a:t>The liquid with the </a:t>
            </a:r>
            <a:r>
              <a:rPr lang="en-US" dirty="0" smtClean="0">
                <a:solidFill>
                  <a:schemeClr val="accent3"/>
                </a:solidFill>
              </a:rPr>
              <a:t>lowest density </a:t>
            </a:r>
            <a:r>
              <a:rPr lang="en-US" dirty="0" smtClean="0"/>
              <a:t>will be </a:t>
            </a:r>
            <a:r>
              <a:rPr lang="en-US" dirty="0" smtClean="0">
                <a:solidFill>
                  <a:schemeClr val="accent3"/>
                </a:solidFill>
              </a:rPr>
              <a:t>on the top.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3"/>
          <p:cNvSpPr>
            <a:spLocks noGrp="1"/>
          </p:cNvSpPr>
          <p:nvPr>
            <p:ph type="title" idx="4294967295"/>
          </p:nvPr>
        </p:nvSpPr>
        <p:spPr>
          <a:xfrm>
            <a:off x="1763713" y="4868863"/>
            <a:ext cx="5486400" cy="566737"/>
          </a:xfrm>
        </p:spPr>
        <p:txBody>
          <a:bodyPr anchor="b"/>
          <a:lstStyle/>
          <a:p>
            <a:r>
              <a:rPr lang="en-US" sz="2800"/>
              <a:t>Water, Oil…and a Superball</a:t>
            </a:r>
          </a:p>
        </p:txBody>
      </p:sp>
      <p:sp>
        <p:nvSpPr>
          <p:cNvPr id="28675" name="Text Placeholder 5"/>
          <p:cNvSpPr>
            <a:spLocks noGrp="1"/>
          </p:cNvSpPr>
          <p:nvPr>
            <p:ph type="body" sz="half" idx="4294967295"/>
          </p:nvPr>
        </p:nvSpPr>
        <p:spPr>
          <a:xfrm>
            <a:off x="0" y="5367338"/>
            <a:ext cx="9144000" cy="1185862"/>
          </a:xfrm>
        </p:spPr>
        <p:txBody>
          <a:bodyPr>
            <a:normAutofit lnSpcReduction="10000"/>
          </a:bodyPr>
          <a:lstStyle/>
          <a:p>
            <a:pPr marL="0" indent="0" algn="ctr">
              <a:buFontTx/>
              <a:buNone/>
            </a:pPr>
            <a:r>
              <a:rPr lang="en-US" sz="2400"/>
              <a:t>The oil is less dense than the water, so it’s on top. The superball is less dense than water, but more dense than oil, so it sinks to the bottom of the oil layer, yet floats on the top of the water layer.</a:t>
            </a:r>
          </a:p>
        </p:txBody>
      </p:sp>
      <p:pic>
        <p:nvPicPr>
          <p:cNvPr id="28676" name="Picture 3"/>
          <p:cNvPicPr>
            <a:picLocks noChangeAspect="1" noChangeArrowheads="1"/>
          </p:cNvPicPr>
          <p:nvPr/>
        </p:nvPicPr>
        <p:blipFill>
          <a:blip r:embed="rId2" cstate="print"/>
          <a:srcRect/>
          <a:stretch>
            <a:fillRect/>
          </a:stretch>
        </p:blipFill>
        <p:spPr bwMode="auto">
          <a:xfrm>
            <a:off x="2362200" y="152400"/>
            <a:ext cx="4191000" cy="4762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a:xfrm>
            <a:off x="457200" y="274638"/>
            <a:ext cx="6553200" cy="1143000"/>
          </a:xfrm>
        </p:spPr>
        <p:txBody>
          <a:bodyPr/>
          <a:lstStyle/>
          <a:p>
            <a:pPr eaLnBrk="1" hangingPunct="1"/>
            <a:r>
              <a:rPr lang="en-US" dirty="0" smtClean="0">
                <a:solidFill>
                  <a:schemeClr val="accent3"/>
                </a:solidFill>
              </a:rPr>
              <a:t>Liquid Layers</a:t>
            </a:r>
          </a:p>
        </p:txBody>
      </p:sp>
      <p:sp>
        <p:nvSpPr>
          <p:cNvPr id="12291" name="Rectangle 5"/>
          <p:cNvSpPr>
            <a:spLocks noGrp="1" noChangeArrowheads="1"/>
          </p:cNvSpPr>
          <p:nvPr>
            <p:ph type="body" sz="half" idx="1"/>
          </p:nvPr>
        </p:nvSpPr>
        <p:spPr>
          <a:xfrm>
            <a:off x="457200" y="1371600"/>
            <a:ext cx="5791200" cy="5105400"/>
          </a:xfrm>
        </p:spPr>
        <p:txBody>
          <a:bodyPr/>
          <a:lstStyle/>
          <a:p>
            <a:pPr eaLnBrk="1" hangingPunct="1"/>
            <a:r>
              <a:rPr lang="en-US" sz="2800" dirty="0" smtClean="0"/>
              <a:t>Check out this picture from your book. Which layer has the highest density?</a:t>
            </a:r>
          </a:p>
          <a:p>
            <a:pPr eaLnBrk="1" hangingPunct="1"/>
            <a:r>
              <a:rPr lang="en-US" sz="2800" dirty="0" smtClean="0"/>
              <a:t>Which layer has the lowest density?</a:t>
            </a:r>
          </a:p>
          <a:p>
            <a:pPr eaLnBrk="1" hangingPunct="1"/>
            <a:r>
              <a:rPr lang="en-US" sz="2800" dirty="0" smtClean="0"/>
              <a:t>Imagine that the liquids have the following densities: </a:t>
            </a:r>
          </a:p>
          <a:p>
            <a:pPr lvl="1" eaLnBrk="1" hangingPunct="1"/>
            <a:r>
              <a:rPr lang="en-US" sz="2300" dirty="0" smtClean="0"/>
              <a:t>10g/cm</a:t>
            </a:r>
            <a:r>
              <a:rPr lang="en-US" sz="2300" baseline="30000" dirty="0" smtClean="0"/>
              <a:t>3</a:t>
            </a:r>
            <a:r>
              <a:rPr lang="en-US" sz="2300" dirty="0" smtClean="0"/>
              <a:t>		3g/cm</a:t>
            </a:r>
            <a:r>
              <a:rPr lang="en-US" sz="2300" baseline="30000" dirty="0" smtClean="0"/>
              <a:t>3</a:t>
            </a:r>
            <a:endParaRPr lang="en-US" sz="2300" dirty="0" smtClean="0"/>
          </a:p>
          <a:p>
            <a:pPr lvl="1" eaLnBrk="1" hangingPunct="1"/>
            <a:r>
              <a:rPr lang="en-US" sz="2300" dirty="0" smtClean="0"/>
              <a:t>6g/cm</a:t>
            </a:r>
            <a:r>
              <a:rPr lang="en-US" sz="2300" baseline="30000" dirty="0" smtClean="0"/>
              <a:t>3</a:t>
            </a:r>
            <a:r>
              <a:rPr lang="en-US" sz="2300" dirty="0" smtClean="0"/>
              <a:t>		5g/cm</a:t>
            </a:r>
            <a:r>
              <a:rPr lang="en-US" sz="2300" baseline="30000" dirty="0" smtClean="0"/>
              <a:t>3</a:t>
            </a:r>
            <a:endParaRPr lang="en-US" sz="2300" dirty="0" smtClean="0"/>
          </a:p>
          <a:p>
            <a:pPr eaLnBrk="1" hangingPunct="1"/>
            <a:r>
              <a:rPr lang="en-US" sz="2800" dirty="0" smtClean="0"/>
              <a:t>Which number would go with which layer?</a:t>
            </a:r>
          </a:p>
        </p:txBody>
      </p:sp>
      <p:pic>
        <p:nvPicPr>
          <p:cNvPr id="12292" name="Picture 7" descr="density column 3"/>
          <p:cNvPicPr>
            <a:picLocks noGrp="1" noChangeAspect="1" noChangeArrowheads="1"/>
          </p:cNvPicPr>
          <p:nvPr>
            <p:ph sz="half" idx="2"/>
          </p:nvPr>
        </p:nvPicPr>
        <p:blipFill>
          <a:blip r:embed="rId2" cstate="print"/>
          <a:srcRect r="66144" b="59636"/>
          <a:stretch>
            <a:fillRect/>
          </a:stretch>
        </p:blipFill>
        <p:spPr>
          <a:xfrm>
            <a:off x="6096000" y="762000"/>
            <a:ext cx="2717800" cy="5257800"/>
          </a:xfr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dirty="0" smtClean="0">
                <a:solidFill>
                  <a:schemeClr val="accent3"/>
                </a:solidFill>
              </a:rPr>
              <a:t>Liquid Layers – Try on your own!</a:t>
            </a:r>
          </a:p>
        </p:txBody>
      </p:sp>
      <p:sp>
        <p:nvSpPr>
          <p:cNvPr id="24580" name="Rectangle 4"/>
          <p:cNvSpPr>
            <a:spLocks noGrp="1" noChangeArrowheads="1"/>
          </p:cNvSpPr>
          <p:nvPr>
            <p:ph type="body" sz="half" idx="1"/>
          </p:nvPr>
        </p:nvSpPr>
        <p:spPr/>
        <p:txBody>
          <a:bodyPr/>
          <a:lstStyle/>
          <a:p>
            <a:pPr eaLnBrk="1" hangingPunct="1"/>
            <a:r>
              <a:rPr lang="en-US" sz="2800" smtClean="0"/>
              <a:t>Imagine that the liquids on the right have the following densities:</a:t>
            </a:r>
          </a:p>
          <a:p>
            <a:pPr lvl="1" eaLnBrk="1" hangingPunct="1"/>
            <a:r>
              <a:rPr lang="en-US" sz="2300" smtClean="0"/>
              <a:t>15g/cm</a:t>
            </a:r>
            <a:r>
              <a:rPr lang="en-US" sz="2300" baseline="30000" smtClean="0"/>
              <a:t>3</a:t>
            </a:r>
            <a:r>
              <a:rPr lang="en-US" sz="2300" smtClean="0"/>
              <a:t>      10g/cm</a:t>
            </a:r>
            <a:r>
              <a:rPr lang="en-US" sz="2300" baseline="30000" smtClean="0"/>
              <a:t>3</a:t>
            </a:r>
            <a:endParaRPr lang="en-US" sz="2300" smtClean="0"/>
          </a:p>
          <a:p>
            <a:pPr lvl="1" eaLnBrk="1" hangingPunct="1"/>
            <a:r>
              <a:rPr lang="en-US" sz="2300" smtClean="0"/>
              <a:t>3g/cm</a:t>
            </a:r>
            <a:r>
              <a:rPr lang="en-US" sz="2300" baseline="30000" smtClean="0"/>
              <a:t>3</a:t>
            </a:r>
            <a:r>
              <a:rPr lang="en-US" sz="2300" smtClean="0"/>
              <a:t>         9g/cm</a:t>
            </a:r>
            <a:r>
              <a:rPr lang="en-US" sz="2300" baseline="30000" smtClean="0"/>
              <a:t>3</a:t>
            </a:r>
            <a:endParaRPr lang="en-US" sz="2300" smtClean="0"/>
          </a:p>
          <a:p>
            <a:pPr lvl="1" eaLnBrk="1" hangingPunct="1"/>
            <a:r>
              <a:rPr lang="en-US" sz="2300" smtClean="0"/>
              <a:t>7g/cm</a:t>
            </a:r>
            <a:r>
              <a:rPr lang="en-US" sz="2300" baseline="30000" smtClean="0"/>
              <a:t>3</a:t>
            </a:r>
            <a:r>
              <a:rPr lang="en-US" sz="2300" smtClean="0"/>
              <a:t>          12g/cm</a:t>
            </a:r>
            <a:r>
              <a:rPr lang="en-US" sz="2300" baseline="30000" smtClean="0"/>
              <a:t>3</a:t>
            </a:r>
            <a:endParaRPr lang="en-US" sz="2300" smtClean="0"/>
          </a:p>
          <a:p>
            <a:pPr eaLnBrk="1" hangingPunct="1"/>
            <a:r>
              <a:rPr lang="en-US" sz="2800" smtClean="0"/>
              <a:t>Match the colors to the correct densities.</a:t>
            </a:r>
          </a:p>
        </p:txBody>
      </p:sp>
      <p:pic>
        <p:nvPicPr>
          <p:cNvPr id="14340" name="Picture 6" descr="density column 2"/>
          <p:cNvPicPr>
            <a:picLocks noGrp="1" noChangeAspect="1" noChangeArrowheads="1"/>
          </p:cNvPicPr>
          <p:nvPr>
            <p:ph sz="half" idx="2"/>
          </p:nvPr>
        </p:nvPicPr>
        <p:blipFill>
          <a:blip r:embed="rId2" cstate="print"/>
          <a:srcRect l="32076" t="5399" r="37737" b="24161"/>
          <a:stretch>
            <a:fillRect/>
          </a:stretch>
        </p:blipFill>
        <p:spPr>
          <a:xfrm>
            <a:off x="4876800" y="1524000"/>
            <a:ext cx="3810000" cy="4876800"/>
          </a:xfrm>
          <a:noFill/>
        </p:spPr>
      </p:pic>
      <p:sp>
        <p:nvSpPr>
          <p:cNvPr id="24583" name="Text Box 7"/>
          <p:cNvSpPr txBox="1">
            <a:spLocks noChangeArrowheads="1"/>
          </p:cNvSpPr>
          <p:nvPr/>
        </p:nvSpPr>
        <p:spPr bwMode="auto">
          <a:xfrm>
            <a:off x="5334000" y="2514600"/>
            <a:ext cx="890588" cy="366713"/>
          </a:xfrm>
          <a:prstGeom prst="rect">
            <a:avLst/>
          </a:prstGeom>
          <a:noFill/>
          <a:ln w="9525">
            <a:noFill/>
            <a:miter lim="800000"/>
            <a:headEnd/>
            <a:tailEnd/>
          </a:ln>
        </p:spPr>
        <p:txBody>
          <a:bodyPr wrap="none">
            <a:spAutoFit/>
          </a:bodyPr>
          <a:lstStyle/>
          <a:p>
            <a:r>
              <a:rPr lang="en-US"/>
              <a:t>3g/cm</a:t>
            </a:r>
            <a:r>
              <a:rPr lang="en-US" baseline="30000"/>
              <a:t>3</a:t>
            </a:r>
          </a:p>
        </p:txBody>
      </p:sp>
      <p:sp>
        <p:nvSpPr>
          <p:cNvPr id="24584" name="Text Box 8"/>
          <p:cNvSpPr txBox="1">
            <a:spLocks noChangeArrowheads="1"/>
          </p:cNvSpPr>
          <p:nvPr/>
        </p:nvSpPr>
        <p:spPr bwMode="auto">
          <a:xfrm>
            <a:off x="7620000" y="3124200"/>
            <a:ext cx="890588" cy="366713"/>
          </a:xfrm>
          <a:prstGeom prst="rect">
            <a:avLst/>
          </a:prstGeom>
          <a:noFill/>
          <a:ln w="9525">
            <a:noFill/>
            <a:miter lim="800000"/>
            <a:headEnd/>
            <a:tailEnd/>
          </a:ln>
        </p:spPr>
        <p:txBody>
          <a:bodyPr wrap="none">
            <a:spAutoFit/>
          </a:bodyPr>
          <a:lstStyle/>
          <a:p>
            <a:r>
              <a:rPr lang="en-US"/>
              <a:t>7g/cm</a:t>
            </a:r>
            <a:r>
              <a:rPr lang="en-US" baseline="30000"/>
              <a:t>3</a:t>
            </a:r>
          </a:p>
        </p:txBody>
      </p:sp>
      <p:sp>
        <p:nvSpPr>
          <p:cNvPr id="24585" name="Text Box 9"/>
          <p:cNvSpPr txBox="1">
            <a:spLocks noChangeArrowheads="1"/>
          </p:cNvSpPr>
          <p:nvPr/>
        </p:nvSpPr>
        <p:spPr bwMode="auto">
          <a:xfrm>
            <a:off x="5486400" y="3810000"/>
            <a:ext cx="890588" cy="366713"/>
          </a:xfrm>
          <a:prstGeom prst="rect">
            <a:avLst/>
          </a:prstGeom>
          <a:noFill/>
          <a:ln w="9525">
            <a:noFill/>
            <a:miter lim="800000"/>
            <a:headEnd/>
            <a:tailEnd/>
          </a:ln>
        </p:spPr>
        <p:txBody>
          <a:bodyPr wrap="none">
            <a:spAutoFit/>
          </a:bodyPr>
          <a:lstStyle/>
          <a:p>
            <a:r>
              <a:rPr lang="en-US"/>
              <a:t>9g/cm</a:t>
            </a:r>
            <a:r>
              <a:rPr lang="en-US" baseline="30000"/>
              <a:t>3</a:t>
            </a:r>
          </a:p>
        </p:txBody>
      </p:sp>
      <p:sp>
        <p:nvSpPr>
          <p:cNvPr id="24586" name="Text Box 10"/>
          <p:cNvSpPr txBox="1">
            <a:spLocks noChangeArrowheads="1"/>
          </p:cNvSpPr>
          <p:nvPr/>
        </p:nvSpPr>
        <p:spPr bwMode="auto">
          <a:xfrm>
            <a:off x="7620000" y="4495800"/>
            <a:ext cx="1017588" cy="366713"/>
          </a:xfrm>
          <a:prstGeom prst="rect">
            <a:avLst/>
          </a:prstGeom>
          <a:noFill/>
          <a:ln w="9525">
            <a:noFill/>
            <a:miter lim="800000"/>
            <a:headEnd/>
            <a:tailEnd/>
          </a:ln>
        </p:spPr>
        <p:txBody>
          <a:bodyPr wrap="none">
            <a:spAutoFit/>
          </a:bodyPr>
          <a:lstStyle/>
          <a:p>
            <a:r>
              <a:rPr lang="en-US"/>
              <a:t>10g/cm</a:t>
            </a:r>
            <a:r>
              <a:rPr lang="en-US" baseline="30000"/>
              <a:t>3</a:t>
            </a:r>
          </a:p>
        </p:txBody>
      </p:sp>
      <p:sp>
        <p:nvSpPr>
          <p:cNvPr id="24587" name="Text Box 11"/>
          <p:cNvSpPr txBox="1">
            <a:spLocks noChangeArrowheads="1"/>
          </p:cNvSpPr>
          <p:nvPr/>
        </p:nvSpPr>
        <p:spPr bwMode="auto">
          <a:xfrm>
            <a:off x="5257800" y="5029200"/>
            <a:ext cx="1017588" cy="366713"/>
          </a:xfrm>
          <a:prstGeom prst="rect">
            <a:avLst/>
          </a:prstGeom>
          <a:noFill/>
          <a:ln w="9525">
            <a:noFill/>
            <a:miter lim="800000"/>
            <a:headEnd/>
            <a:tailEnd/>
          </a:ln>
        </p:spPr>
        <p:txBody>
          <a:bodyPr wrap="none">
            <a:spAutoFit/>
          </a:bodyPr>
          <a:lstStyle/>
          <a:p>
            <a:r>
              <a:rPr lang="en-US"/>
              <a:t>12g/cm</a:t>
            </a:r>
            <a:r>
              <a:rPr lang="en-US" baseline="30000"/>
              <a:t>3</a:t>
            </a:r>
          </a:p>
        </p:txBody>
      </p:sp>
      <p:sp>
        <p:nvSpPr>
          <p:cNvPr id="24588" name="Text Box 12"/>
          <p:cNvSpPr txBox="1">
            <a:spLocks noChangeArrowheads="1"/>
          </p:cNvSpPr>
          <p:nvPr/>
        </p:nvSpPr>
        <p:spPr bwMode="auto">
          <a:xfrm>
            <a:off x="7772400" y="5638800"/>
            <a:ext cx="1017588" cy="366713"/>
          </a:xfrm>
          <a:prstGeom prst="rect">
            <a:avLst/>
          </a:prstGeom>
          <a:noFill/>
          <a:ln w="9525">
            <a:noFill/>
            <a:miter lim="800000"/>
            <a:headEnd/>
            <a:tailEnd/>
          </a:ln>
        </p:spPr>
        <p:txBody>
          <a:bodyPr>
            <a:spAutoFit/>
          </a:bodyPr>
          <a:lstStyle/>
          <a:p>
            <a:r>
              <a:rPr lang="en-US"/>
              <a:t>15g/cm</a:t>
            </a:r>
            <a:r>
              <a:rPr lang="en-US" baseline="30000"/>
              <a:t>3</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58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80">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80">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80">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24580">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458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458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458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458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4587"/>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2458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3" grpId="0"/>
      <p:bldP spid="24584" grpId="0"/>
      <p:bldP spid="24585" grpId="0"/>
      <p:bldP spid="24586" grpId="0"/>
      <p:bldP spid="24587" grpId="0"/>
      <p:bldP spid="24588"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en-US" sz="3400" dirty="0" smtClean="0">
                <a:solidFill>
                  <a:schemeClr val="accent3"/>
                </a:solidFill>
              </a:rPr>
              <a:t>Liquid Layers – Try with your neighbor</a:t>
            </a:r>
          </a:p>
        </p:txBody>
      </p:sp>
      <p:sp>
        <p:nvSpPr>
          <p:cNvPr id="13315" name="Rectangle 6"/>
          <p:cNvSpPr>
            <a:spLocks noGrp="1" noChangeArrowheads="1"/>
          </p:cNvSpPr>
          <p:nvPr>
            <p:ph type="body" sz="half" idx="2"/>
          </p:nvPr>
        </p:nvSpPr>
        <p:spPr/>
        <p:txBody>
          <a:bodyPr/>
          <a:lstStyle/>
          <a:p>
            <a:pPr eaLnBrk="1" hangingPunct="1"/>
            <a:r>
              <a:rPr lang="en-US" sz="2800" smtClean="0"/>
              <a:t>Which liquid has the highest density?</a:t>
            </a:r>
          </a:p>
          <a:p>
            <a:pPr eaLnBrk="1" hangingPunct="1"/>
            <a:r>
              <a:rPr lang="en-US" sz="2800" smtClean="0"/>
              <a:t>Which liquid has the lowest density?</a:t>
            </a:r>
          </a:p>
          <a:p>
            <a:pPr eaLnBrk="1" hangingPunct="1"/>
            <a:r>
              <a:rPr lang="en-US" sz="2800" smtClean="0"/>
              <a:t>Which liquid has the middle density?</a:t>
            </a:r>
          </a:p>
        </p:txBody>
      </p:sp>
      <p:pic>
        <p:nvPicPr>
          <p:cNvPr id="13316" name="Picture 7" descr="DensityColumn"/>
          <p:cNvPicPr>
            <a:picLocks noGrp="1" noChangeAspect="1" noChangeArrowheads="1"/>
          </p:cNvPicPr>
          <p:nvPr>
            <p:ph sz="half" idx="1"/>
          </p:nvPr>
        </p:nvPicPr>
        <p:blipFill>
          <a:blip r:embed="rId2" cstate="print"/>
          <a:srcRect/>
          <a:stretch>
            <a:fillRect/>
          </a:stretch>
        </p:blipFill>
        <p:spPr>
          <a:xfrm>
            <a:off x="457200" y="1447800"/>
            <a:ext cx="4038600" cy="4648200"/>
          </a:xfr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57200" y="228600"/>
            <a:ext cx="8229600" cy="868362"/>
          </a:xfrm>
        </p:spPr>
        <p:txBody>
          <a:bodyPr/>
          <a:lstStyle/>
          <a:p>
            <a:pPr eaLnBrk="1" hangingPunct="1"/>
            <a:r>
              <a:rPr lang="en-US" dirty="0" smtClean="0">
                <a:solidFill>
                  <a:schemeClr val="accent3"/>
                </a:solidFill>
              </a:rPr>
              <a:t>Density</a:t>
            </a:r>
          </a:p>
        </p:txBody>
      </p:sp>
      <p:sp>
        <p:nvSpPr>
          <p:cNvPr id="21507" name="Rectangle 3"/>
          <p:cNvSpPr>
            <a:spLocks noGrp="1" noChangeArrowheads="1"/>
          </p:cNvSpPr>
          <p:nvPr>
            <p:ph idx="1"/>
          </p:nvPr>
        </p:nvSpPr>
        <p:spPr>
          <a:xfrm>
            <a:off x="228600" y="1066800"/>
            <a:ext cx="8915400" cy="5562600"/>
          </a:xfrm>
        </p:spPr>
        <p:txBody>
          <a:bodyPr>
            <a:normAutofit fontScale="85000" lnSpcReduction="20000"/>
          </a:bodyPr>
          <a:lstStyle/>
          <a:p>
            <a:pPr lvl="2" eaLnBrk="1" hangingPunct="1">
              <a:buFont typeface="Wingdings" pitchFamily="2" charset="2"/>
              <a:buNone/>
            </a:pPr>
            <a:r>
              <a:rPr lang="en-US" sz="3600" b="1" dirty="0" smtClean="0"/>
              <a:t>D = m/v</a:t>
            </a:r>
          </a:p>
          <a:p>
            <a:pPr lvl="2" algn="ctr" eaLnBrk="1" hangingPunct="1">
              <a:buFont typeface="Wingdings" pitchFamily="2" charset="2"/>
              <a:buNone/>
            </a:pPr>
            <a:r>
              <a:rPr lang="en-US" sz="3600" dirty="0" smtClean="0"/>
              <a:t> 		</a:t>
            </a:r>
          </a:p>
          <a:p>
            <a:pPr lvl="2" eaLnBrk="1" hangingPunct="1"/>
            <a:r>
              <a:rPr lang="en-US" sz="3300" dirty="0" smtClean="0"/>
              <a:t>m = Mass, in </a:t>
            </a:r>
            <a:r>
              <a:rPr lang="en-US" sz="3300" b="1" dirty="0" smtClean="0">
                <a:solidFill>
                  <a:srgbClr val="0070C0"/>
                </a:solidFill>
              </a:rPr>
              <a:t>grams</a:t>
            </a:r>
          </a:p>
          <a:p>
            <a:pPr lvl="2" eaLnBrk="1" hangingPunct="1"/>
            <a:r>
              <a:rPr lang="en-US" sz="3300" dirty="0" smtClean="0"/>
              <a:t>v = Volume, in </a:t>
            </a:r>
            <a:r>
              <a:rPr lang="en-US" sz="3300" b="1" dirty="0" smtClean="0">
                <a:solidFill>
                  <a:srgbClr val="0070C0"/>
                </a:solidFill>
              </a:rPr>
              <a:t>cm</a:t>
            </a:r>
            <a:r>
              <a:rPr lang="en-US" sz="3300" b="1" baseline="30000" dirty="0" smtClean="0">
                <a:solidFill>
                  <a:srgbClr val="0070C0"/>
                </a:solidFill>
              </a:rPr>
              <a:t>3</a:t>
            </a:r>
            <a:r>
              <a:rPr lang="en-US" sz="3300" baseline="30000" dirty="0" smtClean="0"/>
              <a:t> </a:t>
            </a:r>
            <a:r>
              <a:rPr lang="en-US" sz="3300" dirty="0" smtClean="0"/>
              <a:t>or liters, etc.</a:t>
            </a:r>
          </a:p>
          <a:p>
            <a:pPr lvl="2" eaLnBrk="1" hangingPunct="1"/>
            <a:r>
              <a:rPr lang="en-US" sz="3300" dirty="0" smtClean="0"/>
              <a:t>D= density,  in </a:t>
            </a:r>
            <a:r>
              <a:rPr lang="en-US" sz="3300" b="1" dirty="0" smtClean="0">
                <a:solidFill>
                  <a:srgbClr val="0070C0"/>
                </a:solidFill>
              </a:rPr>
              <a:t>g/cm</a:t>
            </a:r>
            <a:r>
              <a:rPr lang="en-US" sz="3300" b="1" baseline="30000" dirty="0" smtClean="0">
                <a:solidFill>
                  <a:srgbClr val="0070C0"/>
                </a:solidFill>
              </a:rPr>
              <a:t>3</a:t>
            </a:r>
            <a:endParaRPr lang="en-US" sz="3300" b="1" dirty="0" smtClean="0">
              <a:solidFill>
                <a:srgbClr val="0070C0"/>
              </a:solidFill>
            </a:endParaRPr>
          </a:p>
          <a:p>
            <a:pPr lvl="2" eaLnBrk="1" hangingPunct="1"/>
            <a:endParaRPr lang="en-US" sz="2600" dirty="0" smtClean="0"/>
          </a:p>
          <a:p>
            <a:pPr>
              <a:spcBef>
                <a:spcPct val="0"/>
              </a:spcBef>
            </a:pPr>
            <a:r>
              <a:rPr lang="en-US" sz="3500" dirty="0" smtClean="0"/>
              <a:t>Density = amount of matter per unit volume</a:t>
            </a:r>
          </a:p>
          <a:p>
            <a:pPr lvl="1">
              <a:spcBef>
                <a:spcPct val="0"/>
              </a:spcBef>
            </a:pPr>
            <a:r>
              <a:rPr lang="en-US" dirty="0" smtClean="0"/>
              <a:t>Density is the measure of  the “compactness” of a material</a:t>
            </a:r>
          </a:p>
          <a:p>
            <a:pPr lvl="1">
              <a:spcBef>
                <a:spcPct val="0"/>
              </a:spcBef>
            </a:pPr>
            <a:r>
              <a:rPr lang="en-US" dirty="0" smtClean="0"/>
              <a:t>How close the atoms or molecules are to each other</a:t>
            </a:r>
          </a:p>
          <a:p>
            <a:pPr lvl="1">
              <a:spcBef>
                <a:spcPct val="0"/>
              </a:spcBef>
            </a:pPr>
            <a:r>
              <a:rPr lang="en-US" dirty="0" smtClean="0"/>
              <a:t>More than “heaviness”  - density includes how much space an object takes up!!</a:t>
            </a:r>
          </a:p>
          <a:p>
            <a:pPr lvl="1">
              <a:spcBef>
                <a:spcPct val="0"/>
              </a:spcBef>
            </a:pPr>
            <a:r>
              <a:rPr lang="en-US" dirty="0" smtClean="0"/>
              <a:t>All substances have density including liquids, solids, and gases</a:t>
            </a:r>
          </a:p>
          <a:p>
            <a:pPr lvl="1">
              <a:spcBef>
                <a:spcPct val="0"/>
              </a:spcBef>
            </a:pPr>
            <a:endParaRPr lang="en-US" sz="3100" dirty="0" smtClean="0"/>
          </a:p>
          <a:p>
            <a:pPr>
              <a:spcBef>
                <a:spcPct val="0"/>
              </a:spcBef>
            </a:pPr>
            <a:r>
              <a:rPr lang="en-US" sz="3500" dirty="0" smtClean="0"/>
              <a:t>Density is the </a:t>
            </a:r>
            <a:r>
              <a:rPr lang="en-US" sz="3500" b="1" u="sng" dirty="0" smtClean="0"/>
              <a:t>ratio</a:t>
            </a:r>
            <a:r>
              <a:rPr lang="en-US" sz="3500" dirty="0" smtClean="0"/>
              <a:t> of mass to volume</a:t>
            </a:r>
          </a:p>
          <a:p>
            <a:pPr lvl="2" eaLnBrk="1" hangingPunct="1"/>
            <a:endParaRPr lang="en-US" sz="2800" dirty="0" smtClean="0"/>
          </a:p>
        </p:txBody>
      </p:sp>
      <p:sp>
        <p:nvSpPr>
          <p:cNvPr id="4" name="Rectangle 3"/>
          <p:cNvSpPr/>
          <p:nvPr/>
        </p:nvSpPr>
        <p:spPr>
          <a:xfrm>
            <a:off x="914400" y="914400"/>
            <a:ext cx="1981200" cy="609600"/>
          </a:xfrm>
          <a:prstGeom prst="rect">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3"/>
          <p:cNvPicPr>
            <a:picLocks noChangeAspect="1" noChangeArrowheads="1"/>
          </p:cNvPicPr>
          <p:nvPr/>
        </p:nvPicPr>
        <p:blipFill>
          <a:blip r:embed="rId2" cstate="print"/>
          <a:srcRect l="-83345" r="-83345"/>
          <a:stretch>
            <a:fillRect/>
          </a:stretch>
        </p:blipFill>
        <p:spPr>
          <a:xfrm>
            <a:off x="5257800" y="457200"/>
            <a:ext cx="4648200" cy="28194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blinds(horizontal)">
                                      <p:cBhvr>
                                        <p:cTn id="12" dur="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17" dur="500"/>
                                        <p:tgtEl>
                                          <p:spTgt spid="2150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1507">
                                            <p:txEl>
                                              <p:pRg st="1" end="1"/>
                                            </p:txEl>
                                          </p:spTgt>
                                        </p:tgtEl>
                                        <p:attrNameLst>
                                          <p:attrName>style.visibility</p:attrName>
                                        </p:attrNameLst>
                                      </p:cBhvr>
                                      <p:to>
                                        <p:strVal val="visible"/>
                                      </p:to>
                                    </p:set>
                                    <p:animEffect transition="in" filter="blinds(horizontal)">
                                      <p:cBhvr>
                                        <p:cTn id="22" dur="500"/>
                                        <p:tgtEl>
                                          <p:spTgt spid="2150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21507">
                                            <p:txEl>
                                              <p:pRg st="2" end="2"/>
                                            </p:txEl>
                                          </p:spTgt>
                                        </p:tgtEl>
                                        <p:attrNameLst>
                                          <p:attrName>style.visibility</p:attrName>
                                        </p:attrNameLst>
                                      </p:cBhvr>
                                      <p:to>
                                        <p:strVal val="visible"/>
                                      </p:to>
                                    </p:set>
                                    <p:animEffect transition="in" filter="blinds(horizontal)">
                                      <p:cBhvr>
                                        <p:cTn id="27" dur="500"/>
                                        <p:tgtEl>
                                          <p:spTgt spid="2150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21507">
                                            <p:txEl>
                                              <p:pRg st="3" end="3"/>
                                            </p:txEl>
                                          </p:spTgt>
                                        </p:tgtEl>
                                        <p:attrNameLst>
                                          <p:attrName>style.visibility</p:attrName>
                                        </p:attrNameLst>
                                      </p:cBhvr>
                                      <p:to>
                                        <p:strVal val="visible"/>
                                      </p:to>
                                    </p:set>
                                    <p:animEffect transition="in" filter="blinds(horizontal)">
                                      <p:cBhvr>
                                        <p:cTn id="32" dur="500"/>
                                        <p:tgtEl>
                                          <p:spTgt spid="2150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21507">
                                            <p:txEl>
                                              <p:pRg st="4" end="4"/>
                                            </p:txEl>
                                          </p:spTgt>
                                        </p:tgtEl>
                                        <p:attrNameLst>
                                          <p:attrName>style.visibility</p:attrName>
                                        </p:attrNameLst>
                                      </p:cBhvr>
                                      <p:to>
                                        <p:strVal val="visible"/>
                                      </p:to>
                                    </p:set>
                                    <p:animEffect transition="in" filter="blinds(horizontal)">
                                      <p:cBhvr>
                                        <p:cTn id="37" dur="500"/>
                                        <p:tgtEl>
                                          <p:spTgt spid="21507">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21507">
                                            <p:txEl>
                                              <p:pRg st="6" end="6"/>
                                            </p:txEl>
                                          </p:spTgt>
                                        </p:tgtEl>
                                        <p:attrNameLst>
                                          <p:attrName>style.visibility</p:attrName>
                                        </p:attrNameLst>
                                      </p:cBhvr>
                                      <p:to>
                                        <p:strVal val="visible"/>
                                      </p:to>
                                    </p:set>
                                    <p:animEffect transition="in" filter="blinds(horizontal)">
                                      <p:cBhvr>
                                        <p:cTn id="42" dur="500"/>
                                        <p:tgtEl>
                                          <p:spTgt spid="21507">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21507">
                                            <p:txEl>
                                              <p:pRg st="7" end="7"/>
                                            </p:txEl>
                                          </p:spTgt>
                                        </p:tgtEl>
                                        <p:attrNameLst>
                                          <p:attrName>style.visibility</p:attrName>
                                        </p:attrNameLst>
                                      </p:cBhvr>
                                      <p:to>
                                        <p:strVal val="visible"/>
                                      </p:to>
                                    </p:set>
                                    <p:animEffect transition="in" filter="blinds(horizontal)">
                                      <p:cBhvr>
                                        <p:cTn id="47" dur="500"/>
                                        <p:tgtEl>
                                          <p:spTgt spid="21507">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21507">
                                            <p:txEl>
                                              <p:pRg st="8" end="8"/>
                                            </p:txEl>
                                          </p:spTgt>
                                        </p:tgtEl>
                                        <p:attrNameLst>
                                          <p:attrName>style.visibility</p:attrName>
                                        </p:attrNameLst>
                                      </p:cBhvr>
                                      <p:to>
                                        <p:strVal val="visible"/>
                                      </p:to>
                                    </p:set>
                                    <p:animEffect transition="in" filter="blinds(horizontal)">
                                      <p:cBhvr>
                                        <p:cTn id="52" dur="500"/>
                                        <p:tgtEl>
                                          <p:spTgt spid="21507">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21507">
                                            <p:txEl>
                                              <p:pRg st="9" end="9"/>
                                            </p:txEl>
                                          </p:spTgt>
                                        </p:tgtEl>
                                        <p:attrNameLst>
                                          <p:attrName>style.visibility</p:attrName>
                                        </p:attrNameLst>
                                      </p:cBhvr>
                                      <p:to>
                                        <p:strVal val="visible"/>
                                      </p:to>
                                    </p:set>
                                    <p:animEffect transition="in" filter="blinds(horizontal)">
                                      <p:cBhvr>
                                        <p:cTn id="57" dur="500"/>
                                        <p:tgtEl>
                                          <p:spTgt spid="21507">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3" presetClass="entr" presetSubtype="10" fill="hold" grpId="0" nodeType="clickEffect">
                                  <p:stCondLst>
                                    <p:cond delay="0"/>
                                  </p:stCondLst>
                                  <p:childTnLst>
                                    <p:set>
                                      <p:cBhvr>
                                        <p:cTn id="61" dur="1" fill="hold">
                                          <p:stCondLst>
                                            <p:cond delay="0"/>
                                          </p:stCondLst>
                                        </p:cTn>
                                        <p:tgtEl>
                                          <p:spTgt spid="21507">
                                            <p:txEl>
                                              <p:pRg st="10" end="10"/>
                                            </p:txEl>
                                          </p:spTgt>
                                        </p:tgtEl>
                                        <p:attrNameLst>
                                          <p:attrName>style.visibility</p:attrName>
                                        </p:attrNameLst>
                                      </p:cBhvr>
                                      <p:to>
                                        <p:strVal val="visible"/>
                                      </p:to>
                                    </p:set>
                                    <p:animEffect transition="in" filter="blinds(horizontal)">
                                      <p:cBhvr>
                                        <p:cTn id="62" dur="500"/>
                                        <p:tgtEl>
                                          <p:spTgt spid="21507">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3" presetClass="entr" presetSubtype="10" fill="hold" grpId="0" nodeType="clickEffect">
                                  <p:stCondLst>
                                    <p:cond delay="0"/>
                                  </p:stCondLst>
                                  <p:childTnLst>
                                    <p:set>
                                      <p:cBhvr>
                                        <p:cTn id="66" dur="1" fill="hold">
                                          <p:stCondLst>
                                            <p:cond delay="0"/>
                                          </p:stCondLst>
                                        </p:cTn>
                                        <p:tgtEl>
                                          <p:spTgt spid="21507">
                                            <p:txEl>
                                              <p:pRg st="12" end="12"/>
                                            </p:txEl>
                                          </p:spTgt>
                                        </p:tgtEl>
                                        <p:attrNameLst>
                                          <p:attrName>style.visibility</p:attrName>
                                        </p:attrNameLst>
                                      </p:cBhvr>
                                      <p:to>
                                        <p:strVal val="visible"/>
                                      </p:to>
                                    </p:set>
                                    <p:animEffect transition="in" filter="blinds(horizontal)">
                                      <p:cBhvr>
                                        <p:cTn id="67" dur="500"/>
                                        <p:tgtEl>
                                          <p:spTgt spid="21507">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3" presetClass="entr" presetSubtype="10" fill="hold" nodeType="clickEffect">
                                  <p:stCondLst>
                                    <p:cond delay="0"/>
                                  </p:stCondLst>
                                  <p:childTnLst>
                                    <p:set>
                                      <p:cBhvr>
                                        <p:cTn id="71" dur="1" fill="hold">
                                          <p:stCondLst>
                                            <p:cond delay="0"/>
                                          </p:stCondLst>
                                        </p:cTn>
                                        <p:tgtEl>
                                          <p:spTgt spid="5"/>
                                        </p:tgtEl>
                                        <p:attrNameLst>
                                          <p:attrName>style.visibility</p:attrName>
                                        </p:attrNameLst>
                                      </p:cBhvr>
                                      <p:to>
                                        <p:strVal val="visible"/>
                                      </p:to>
                                    </p:set>
                                    <p:animEffect transition="in" filter="blinds(horizontal)">
                                      <p:cBhvr>
                                        <p:cTn id="7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Calculate Density</a:t>
            </a:r>
            <a:endParaRPr lang="en-US" dirty="0">
              <a:solidFill>
                <a:schemeClr val="accent3"/>
              </a:solidFill>
            </a:endParaRPr>
          </a:p>
        </p:txBody>
      </p:sp>
      <p:sp>
        <p:nvSpPr>
          <p:cNvPr id="3" name="Content Placeholder 2"/>
          <p:cNvSpPr>
            <a:spLocks noGrp="1"/>
          </p:cNvSpPr>
          <p:nvPr>
            <p:ph idx="1"/>
          </p:nvPr>
        </p:nvSpPr>
        <p:spPr>
          <a:xfrm>
            <a:off x="457200" y="1371600"/>
            <a:ext cx="8229600" cy="4754563"/>
          </a:xfrm>
        </p:spPr>
        <p:txBody>
          <a:bodyPr/>
          <a:lstStyle/>
          <a:p>
            <a:pPr marL="342900" lvl="1" indent="-342900">
              <a:buFont typeface="Arial" pitchFamily="34" charset="0"/>
              <a:buChar char="•"/>
            </a:pPr>
            <a:r>
              <a:rPr lang="en-US" dirty="0" smtClean="0">
                <a:solidFill>
                  <a:schemeClr val="bg1"/>
                </a:solidFill>
              </a:rPr>
              <a:t>A piece of wood has a mass of 11.2 g and a volume of 23 </a:t>
            </a:r>
            <a:r>
              <a:rPr lang="en-US" dirty="0" err="1" smtClean="0">
                <a:solidFill>
                  <a:schemeClr val="bg1"/>
                </a:solidFill>
              </a:rPr>
              <a:t>mL</a:t>
            </a:r>
            <a:r>
              <a:rPr lang="en-US" dirty="0" smtClean="0">
                <a:solidFill>
                  <a:schemeClr val="bg1"/>
                </a:solidFill>
              </a:rPr>
              <a:t> what is the density?</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3"/>
                </a:solidFill>
              </a:rPr>
              <a:t>Calculate Density</a:t>
            </a:r>
            <a:endParaRPr lang="en-US" dirty="0">
              <a:solidFill>
                <a:schemeClr val="accent3"/>
              </a:solidFill>
            </a:endParaRPr>
          </a:p>
        </p:txBody>
      </p:sp>
      <p:sp>
        <p:nvSpPr>
          <p:cNvPr id="3" name="Content Placeholder 2"/>
          <p:cNvSpPr>
            <a:spLocks noGrp="1"/>
          </p:cNvSpPr>
          <p:nvPr>
            <p:ph idx="1"/>
          </p:nvPr>
        </p:nvSpPr>
        <p:spPr>
          <a:xfrm>
            <a:off x="457200" y="1371600"/>
            <a:ext cx="8229600" cy="4754563"/>
          </a:xfrm>
        </p:spPr>
        <p:txBody>
          <a:bodyPr/>
          <a:lstStyle/>
          <a:p>
            <a:pPr>
              <a:buNone/>
            </a:pPr>
            <a:r>
              <a:rPr lang="en-US" dirty="0" smtClean="0">
                <a:solidFill>
                  <a:schemeClr val="bg1"/>
                </a:solidFill>
              </a:rPr>
              <a:t>A piece of wood has a density of 0.93 g/</a:t>
            </a:r>
            <a:r>
              <a:rPr lang="en-US" dirty="0" err="1" smtClean="0">
                <a:solidFill>
                  <a:schemeClr val="bg1"/>
                </a:solidFill>
              </a:rPr>
              <a:t>mL</a:t>
            </a:r>
            <a:r>
              <a:rPr lang="en-US" dirty="0" smtClean="0">
                <a:solidFill>
                  <a:schemeClr val="bg1"/>
                </a:solidFill>
              </a:rPr>
              <a:t> and  a volume of 23 </a:t>
            </a:r>
            <a:r>
              <a:rPr lang="en-US" dirty="0" err="1" smtClean="0">
                <a:solidFill>
                  <a:schemeClr val="bg1"/>
                </a:solidFill>
              </a:rPr>
              <a:t>mL</a:t>
            </a:r>
            <a:r>
              <a:rPr lang="en-US" dirty="0" smtClean="0">
                <a:solidFill>
                  <a:schemeClr val="bg1"/>
                </a:solidFill>
              </a:rPr>
              <a:t> what is the mass?  </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Slide Number Placeholder 4"/>
          <p:cNvSpPr>
            <a:spLocks noGrp="1"/>
          </p:cNvSpPr>
          <p:nvPr>
            <p:ph type="sldNum" sz="quarter" idx="11"/>
          </p:nvPr>
        </p:nvSpPr>
        <p:spPr>
          <a:noFill/>
        </p:spPr>
        <p:txBody>
          <a:bodyPr/>
          <a:lstStyle/>
          <a:p>
            <a:fld id="{D5FECBE0-DDB3-4505-903C-43E5E022212B}" type="slidenum">
              <a:rPr lang="en-US" smtClean="0"/>
              <a:pPr/>
              <a:t>5</a:t>
            </a:fld>
            <a:endParaRPr lang="en-US" smtClean="0"/>
          </a:p>
        </p:txBody>
      </p:sp>
      <p:sp>
        <p:nvSpPr>
          <p:cNvPr id="9221" name="Date Placeholder 5"/>
          <p:cNvSpPr>
            <a:spLocks noGrp="1"/>
          </p:cNvSpPr>
          <p:nvPr>
            <p:ph type="dt" sz="quarter" idx="12"/>
          </p:nvPr>
        </p:nvSpPr>
        <p:spPr>
          <a:noFill/>
        </p:spPr>
        <p:txBody>
          <a:bodyPr/>
          <a:lstStyle/>
          <a:p>
            <a:fld id="{463DF803-84DF-4D88-B26C-C3BF53CED8C7}" type="datetime1">
              <a:rPr lang="en-US" smtClean="0"/>
              <a:pPr/>
              <a:t>4/10/2015</a:t>
            </a:fld>
            <a:endParaRPr lang="en-US" smtClean="0"/>
          </a:p>
        </p:txBody>
      </p:sp>
      <p:graphicFrame>
        <p:nvGraphicFramePr>
          <p:cNvPr id="9218" name="Object 2"/>
          <p:cNvGraphicFramePr>
            <a:graphicFrameLocks noChangeAspect="1"/>
          </p:cNvGraphicFramePr>
          <p:nvPr/>
        </p:nvGraphicFramePr>
        <p:xfrm>
          <a:off x="2819400" y="2362200"/>
          <a:ext cx="1246188" cy="4221163"/>
        </p:xfrm>
        <a:graphic>
          <a:graphicData uri="http://schemas.openxmlformats.org/presentationml/2006/ole">
            <mc:AlternateContent xmlns:mc="http://schemas.openxmlformats.org/markup-compatibility/2006">
              <mc:Choice xmlns:v="urn:schemas-microsoft-com:vml" Requires="v">
                <p:oleObj spid="_x0000_s4108" name="Document" r:id="rId4" imgW="864108" imgH="2240280" progId="Word.Document.8">
                  <p:embed/>
                </p:oleObj>
              </mc:Choice>
              <mc:Fallback>
                <p:oleObj name="Document" r:id="rId4" imgW="864108" imgH="2240280" progId="Word.Documen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2362200"/>
                        <a:ext cx="1246188" cy="4221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2" name="Rectangle 3"/>
          <p:cNvSpPr>
            <a:spLocks noChangeArrowheads="1"/>
          </p:cNvSpPr>
          <p:nvPr/>
        </p:nvSpPr>
        <p:spPr bwMode="auto">
          <a:xfrm>
            <a:off x="3200400" y="5105400"/>
            <a:ext cx="533400" cy="106680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endParaRPr lang="en-US"/>
          </a:p>
        </p:txBody>
      </p:sp>
      <p:sp>
        <p:nvSpPr>
          <p:cNvPr id="9224" name="Rectangle 5"/>
          <p:cNvSpPr>
            <a:spLocks noGrp="1" noChangeArrowheads="1"/>
          </p:cNvSpPr>
          <p:nvPr>
            <p:ph type="body" idx="1"/>
          </p:nvPr>
        </p:nvSpPr>
        <p:spPr>
          <a:xfrm>
            <a:off x="457200" y="1524000"/>
            <a:ext cx="8229600" cy="5029200"/>
          </a:xfrm>
        </p:spPr>
        <p:txBody>
          <a:bodyPr/>
          <a:lstStyle/>
          <a:p>
            <a:pPr eaLnBrk="1" hangingPunct="1">
              <a:buFont typeface="Wingdings" pitchFamily="2" charset="2"/>
              <a:buNone/>
            </a:pPr>
            <a:r>
              <a:rPr lang="en-US" sz="2800" dirty="0" smtClean="0"/>
              <a:t>	</a:t>
            </a:r>
            <a:r>
              <a:rPr lang="en-US" sz="3000" dirty="0" smtClean="0"/>
              <a:t>A solid  displaces a matching volume of water when the solid is placed in water.</a:t>
            </a:r>
          </a:p>
          <a:p>
            <a:pPr eaLnBrk="1" hangingPunct="1">
              <a:buFont typeface="Wingdings" pitchFamily="2" charset="2"/>
              <a:buNone/>
            </a:pPr>
            <a:endParaRPr lang="en-US" sz="3000" dirty="0" smtClean="0"/>
          </a:p>
          <a:p>
            <a:pPr eaLnBrk="1" hangingPunct="1">
              <a:buFont typeface="Wingdings" pitchFamily="2" charset="2"/>
              <a:buNone/>
            </a:pPr>
            <a:endParaRPr lang="en-US" sz="2800" dirty="0" smtClean="0"/>
          </a:p>
          <a:p>
            <a:pPr eaLnBrk="1" hangingPunct="1">
              <a:buFont typeface="Wingdings" pitchFamily="2" charset="2"/>
              <a:buNone/>
            </a:pPr>
            <a:r>
              <a:rPr lang="en-US" sz="2800" dirty="0" smtClean="0"/>
              <a:t>	</a:t>
            </a:r>
            <a:endParaRPr lang="en-US" sz="2800" baseline="30000" dirty="0" smtClean="0"/>
          </a:p>
          <a:p>
            <a:pPr eaLnBrk="1" hangingPunct="1">
              <a:buFont typeface="Wingdings" pitchFamily="2" charset="2"/>
              <a:buNone/>
            </a:pPr>
            <a:r>
              <a:rPr lang="en-US" sz="2800" baseline="30000" dirty="0" smtClean="0"/>
              <a:t>          </a:t>
            </a:r>
          </a:p>
          <a:p>
            <a:pPr eaLnBrk="1" hangingPunct="1">
              <a:buFont typeface="Wingdings" pitchFamily="2" charset="2"/>
              <a:buNone/>
            </a:pPr>
            <a:r>
              <a:rPr lang="en-US" sz="2800" dirty="0" smtClean="0"/>
              <a:t>					      33 </a:t>
            </a:r>
            <a:r>
              <a:rPr lang="en-US" sz="2800" dirty="0" err="1" smtClean="0"/>
              <a:t>mL</a:t>
            </a:r>
            <a:endParaRPr lang="en-US" sz="2800" dirty="0" smtClean="0"/>
          </a:p>
          <a:p>
            <a:pPr eaLnBrk="1" hangingPunct="1">
              <a:buFont typeface="Wingdings" pitchFamily="2" charset="2"/>
              <a:buNone/>
            </a:pPr>
            <a:r>
              <a:rPr lang="en-US" sz="2800" dirty="0" smtClean="0"/>
              <a:t>           25 </a:t>
            </a:r>
            <a:r>
              <a:rPr lang="en-US" sz="2800" dirty="0" err="1" smtClean="0"/>
              <a:t>mL</a:t>
            </a:r>
            <a:r>
              <a:rPr lang="en-US" sz="2800" dirty="0" smtClean="0"/>
              <a:t> 			      	</a:t>
            </a:r>
          </a:p>
        </p:txBody>
      </p:sp>
      <p:graphicFrame>
        <p:nvGraphicFramePr>
          <p:cNvPr id="9219" name="Object 6"/>
          <p:cNvGraphicFramePr>
            <a:graphicFrameLocks noChangeAspect="1"/>
          </p:cNvGraphicFramePr>
          <p:nvPr/>
        </p:nvGraphicFramePr>
        <p:xfrm>
          <a:off x="6019800" y="2514600"/>
          <a:ext cx="1246188" cy="3992563"/>
        </p:xfrm>
        <a:graphic>
          <a:graphicData uri="http://schemas.openxmlformats.org/presentationml/2006/ole">
            <mc:AlternateContent xmlns:mc="http://schemas.openxmlformats.org/markup-compatibility/2006">
              <mc:Choice xmlns:v="urn:schemas-microsoft-com:vml" Requires="v">
                <p:oleObj spid="_x0000_s4109" name="Document" r:id="rId6" imgW="864108" imgH="2240280" progId="Word.Document.8">
                  <p:embed/>
                </p:oleObj>
              </mc:Choice>
              <mc:Fallback>
                <p:oleObj name="Document" r:id="rId6" imgW="864108" imgH="2240280" progId="Word.Document.8">
                  <p:embed/>
                  <p:pic>
                    <p:nvPicPr>
                      <p:cNvPr id="0"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19800" y="2514600"/>
                        <a:ext cx="1246188" cy="399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9225" name="Rectangle 7"/>
          <p:cNvSpPr>
            <a:spLocks noChangeArrowheads="1"/>
          </p:cNvSpPr>
          <p:nvPr/>
        </p:nvSpPr>
        <p:spPr bwMode="auto">
          <a:xfrm>
            <a:off x="6381750" y="4648200"/>
            <a:ext cx="533400" cy="1447800"/>
          </a:xfrm>
          <a:prstGeom prst="rect">
            <a:avLst/>
          </a:prstGeom>
          <a:ln>
            <a:headEnd/>
            <a:tailEnd/>
          </a:ln>
        </p:spPr>
        <p:style>
          <a:lnRef idx="2">
            <a:schemeClr val="accent1">
              <a:shade val="50000"/>
            </a:schemeClr>
          </a:lnRef>
          <a:fillRef idx="1">
            <a:schemeClr val="accent1"/>
          </a:fillRef>
          <a:effectRef idx="0">
            <a:schemeClr val="accent1"/>
          </a:effectRef>
          <a:fontRef idx="minor">
            <a:schemeClr val="lt1"/>
          </a:fontRef>
        </p:style>
        <p:txBody>
          <a:bodyPr wrap="none" anchor="ctr"/>
          <a:lstStyle/>
          <a:p>
            <a:endParaRPr lang="en-US"/>
          </a:p>
        </p:txBody>
      </p:sp>
      <p:sp>
        <p:nvSpPr>
          <p:cNvPr id="9226" name="Line 8"/>
          <p:cNvSpPr>
            <a:spLocks noChangeShapeType="1"/>
          </p:cNvSpPr>
          <p:nvPr/>
        </p:nvSpPr>
        <p:spPr bwMode="auto">
          <a:xfrm>
            <a:off x="2362200" y="5105400"/>
            <a:ext cx="685800" cy="0"/>
          </a:xfrm>
          <a:prstGeom prst="line">
            <a:avLst/>
          </a:prstGeom>
          <a:noFill/>
          <a:ln w="38100">
            <a:solidFill>
              <a:schemeClr val="hlink"/>
            </a:solidFill>
            <a:round/>
            <a:headEnd/>
            <a:tailEnd type="triangle" w="med" len="med"/>
          </a:ln>
        </p:spPr>
        <p:txBody>
          <a:bodyPr wrap="none" anchor="ctr"/>
          <a:lstStyle/>
          <a:p>
            <a:endParaRPr lang="en-US"/>
          </a:p>
        </p:txBody>
      </p:sp>
      <p:sp>
        <p:nvSpPr>
          <p:cNvPr id="9227" name="Line 9"/>
          <p:cNvSpPr>
            <a:spLocks noChangeShapeType="1"/>
          </p:cNvSpPr>
          <p:nvPr/>
        </p:nvSpPr>
        <p:spPr bwMode="auto">
          <a:xfrm flipV="1">
            <a:off x="5562600" y="4648200"/>
            <a:ext cx="762000" cy="0"/>
          </a:xfrm>
          <a:prstGeom prst="line">
            <a:avLst/>
          </a:prstGeom>
          <a:noFill/>
          <a:ln w="38100">
            <a:solidFill>
              <a:schemeClr val="hlink"/>
            </a:solidFill>
            <a:round/>
            <a:headEnd/>
            <a:tailEnd type="triangle" w="med" len="med"/>
          </a:ln>
        </p:spPr>
        <p:txBody>
          <a:bodyPr wrap="none" anchor="ctr"/>
          <a:lstStyle/>
          <a:p>
            <a:endParaRPr lang="en-US"/>
          </a:p>
        </p:txBody>
      </p:sp>
      <p:sp>
        <p:nvSpPr>
          <p:cNvPr id="240650" name="Rectangle 10"/>
          <p:cNvSpPr>
            <a:spLocks noChangeArrowheads="1"/>
          </p:cNvSpPr>
          <p:nvPr/>
        </p:nvSpPr>
        <p:spPr bwMode="auto">
          <a:xfrm>
            <a:off x="6477000" y="5638800"/>
            <a:ext cx="381000" cy="457200"/>
          </a:xfrm>
          <a:prstGeom prst="rect">
            <a:avLst/>
          </a:prstGeom>
          <a:solidFill>
            <a:srgbClr val="777777"/>
          </a:solidFill>
          <a:ln w="9525">
            <a:solidFill>
              <a:schemeClr val="tx1"/>
            </a:solidFill>
            <a:miter lim="800000"/>
            <a:headEnd/>
            <a:tailEnd/>
          </a:ln>
        </p:spPr>
        <p:txBody>
          <a:bodyPr wrap="none" anchor="ctr"/>
          <a:lstStyle/>
          <a:p>
            <a:endParaRPr lang="en-US"/>
          </a:p>
        </p:txBody>
      </p:sp>
      <p:sp>
        <p:nvSpPr>
          <p:cNvPr id="13" name="Title 12"/>
          <p:cNvSpPr>
            <a:spLocks noGrp="1"/>
          </p:cNvSpPr>
          <p:nvPr>
            <p:ph type="title"/>
          </p:nvPr>
        </p:nvSpPr>
        <p:spPr/>
        <p:txBody>
          <a:bodyPr/>
          <a:lstStyle/>
          <a:p>
            <a:r>
              <a:rPr lang="en-US" dirty="0" smtClean="0">
                <a:solidFill>
                  <a:srgbClr val="92D050"/>
                </a:solidFill>
              </a:rPr>
              <a:t>Volume Displacement</a:t>
            </a:r>
            <a:endParaRPr lang="en-US"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7" presetClass="entr" presetSubtype="1" fill="hold" grpId="0" nodeType="afterEffect">
                                  <p:stCondLst>
                                    <p:cond delay="0"/>
                                  </p:stCondLst>
                                  <p:childTnLst>
                                    <p:set>
                                      <p:cBhvr>
                                        <p:cTn id="6" dur="1" fill="hold">
                                          <p:stCondLst>
                                            <p:cond delay="0"/>
                                          </p:stCondLst>
                                        </p:cTn>
                                        <p:tgtEl>
                                          <p:spTgt spid="240650"/>
                                        </p:tgtEl>
                                        <p:attrNameLst>
                                          <p:attrName>style.visibility</p:attrName>
                                        </p:attrNameLst>
                                      </p:cBhvr>
                                      <p:to>
                                        <p:strVal val="visible"/>
                                      </p:to>
                                    </p:set>
                                    <p:anim calcmode="lin" valueType="num">
                                      <p:cBhvr additive="base">
                                        <p:cTn id="7" dur="5000" fill="hold"/>
                                        <p:tgtEl>
                                          <p:spTgt spid="240650"/>
                                        </p:tgtEl>
                                        <p:attrNameLst>
                                          <p:attrName>ppt_x</p:attrName>
                                        </p:attrNameLst>
                                      </p:cBhvr>
                                      <p:tavLst>
                                        <p:tav tm="0">
                                          <p:val>
                                            <p:strVal val="#ppt_x"/>
                                          </p:val>
                                        </p:tav>
                                        <p:tav tm="100000">
                                          <p:val>
                                            <p:strVal val="#ppt_x"/>
                                          </p:val>
                                        </p:tav>
                                      </p:tavLst>
                                    </p:anim>
                                    <p:anim calcmode="lin" valueType="num">
                                      <p:cBhvr additive="base">
                                        <p:cTn id="8" dur="5000" fill="hold"/>
                                        <p:tgtEl>
                                          <p:spTgt spid="240650"/>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5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Slide Number Placeholder 4"/>
          <p:cNvSpPr>
            <a:spLocks noGrp="1"/>
          </p:cNvSpPr>
          <p:nvPr>
            <p:ph type="sldNum" sz="quarter" idx="11"/>
          </p:nvPr>
        </p:nvSpPr>
        <p:spPr>
          <a:noFill/>
        </p:spPr>
        <p:txBody>
          <a:bodyPr/>
          <a:lstStyle/>
          <a:p>
            <a:fld id="{DAFB65B6-DC89-48C0-B3DA-248D5369D44D}" type="slidenum">
              <a:rPr lang="en-US" smtClean="0"/>
              <a:pPr/>
              <a:t>6</a:t>
            </a:fld>
            <a:endParaRPr lang="en-US" smtClean="0"/>
          </a:p>
        </p:txBody>
      </p:sp>
      <p:sp>
        <p:nvSpPr>
          <p:cNvPr id="10245" name="Date Placeholder 5"/>
          <p:cNvSpPr>
            <a:spLocks noGrp="1"/>
          </p:cNvSpPr>
          <p:nvPr>
            <p:ph type="dt" sz="quarter" idx="12"/>
          </p:nvPr>
        </p:nvSpPr>
        <p:spPr>
          <a:noFill/>
        </p:spPr>
        <p:txBody>
          <a:bodyPr/>
          <a:lstStyle/>
          <a:p>
            <a:fld id="{841B61B3-D97A-4122-B8D8-C3D82E3AF43D}" type="datetime1">
              <a:rPr lang="en-US" smtClean="0">
                <a:latin typeface="Arial" pitchFamily="34" charset="0"/>
              </a:rPr>
              <a:pPr/>
              <a:t>4/10/2015</a:t>
            </a:fld>
            <a:endParaRPr lang="en-US" smtClean="0">
              <a:latin typeface="Arial" pitchFamily="34" charset="0"/>
            </a:endParaRPr>
          </a:p>
        </p:txBody>
      </p:sp>
      <p:sp>
        <p:nvSpPr>
          <p:cNvPr id="10247" name="Rectangle 3"/>
          <p:cNvSpPr>
            <a:spLocks noGrp="1" noChangeArrowheads="1"/>
          </p:cNvSpPr>
          <p:nvPr>
            <p:ph type="body" idx="1"/>
          </p:nvPr>
        </p:nvSpPr>
        <p:spPr>
          <a:xfrm>
            <a:off x="228600" y="1524000"/>
            <a:ext cx="8686800" cy="5029200"/>
          </a:xfrm>
        </p:spPr>
        <p:txBody>
          <a:bodyPr/>
          <a:lstStyle/>
          <a:p>
            <a:pPr eaLnBrk="1" hangingPunct="1">
              <a:buFont typeface="Wingdings" pitchFamily="2" charset="2"/>
              <a:buNone/>
            </a:pPr>
            <a:r>
              <a:rPr lang="en-US" sz="2800" dirty="0" smtClean="0"/>
              <a:t>	</a:t>
            </a:r>
            <a:r>
              <a:rPr lang="en-US" sz="3000" dirty="0" smtClean="0"/>
              <a:t>What is the density (g/cm</a:t>
            </a:r>
            <a:r>
              <a:rPr lang="en-US" sz="3000" baseline="30000" dirty="0" smtClean="0"/>
              <a:t>3</a:t>
            </a:r>
            <a:r>
              <a:rPr lang="en-US" sz="3000" dirty="0" smtClean="0"/>
              <a:t>) of 48 g of a metal if the metal raises the level of water in a graduated cylinder from 25 </a:t>
            </a:r>
            <a:r>
              <a:rPr lang="en-US" sz="3000" dirty="0" err="1" smtClean="0"/>
              <a:t>mL</a:t>
            </a:r>
            <a:r>
              <a:rPr lang="en-US" sz="3000" dirty="0" smtClean="0"/>
              <a:t> to 33 </a:t>
            </a:r>
            <a:r>
              <a:rPr lang="en-US" sz="3000" dirty="0" err="1" smtClean="0"/>
              <a:t>mL</a:t>
            </a:r>
            <a:r>
              <a:rPr lang="en-US" sz="3000" dirty="0" smtClean="0"/>
              <a:t>? </a:t>
            </a:r>
          </a:p>
          <a:p>
            <a:pPr eaLnBrk="1" hangingPunct="1">
              <a:buFont typeface="Wingdings" pitchFamily="2" charset="2"/>
              <a:buNone/>
            </a:pPr>
            <a:r>
              <a:rPr lang="en-US" sz="3000" dirty="0" smtClean="0">
                <a:solidFill>
                  <a:schemeClr val="accent1"/>
                </a:solidFill>
              </a:rPr>
              <a:t>	</a:t>
            </a:r>
            <a:r>
              <a:rPr lang="en-US" sz="2400" dirty="0" smtClean="0">
                <a:solidFill>
                  <a:schemeClr val="accent1"/>
                </a:solidFill>
              </a:rPr>
              <a:t>1)  0.2 g/ cm</a:t>
            </a:r>
            <a:r>
              <a:rPr lang="en-US" sz="2400" baseline="30000" dirty="0" smtClean="0">
                <a:solidFill>
                  <a:schemeClr val="accent1"/>
                </a:solidFill>
              </a:rPr>
              <a:t>3</a:t>
            </a:r>
            <a:r>
              <a:rPr lang="en-US" sz="2400" dirty="0" smtClean="0">
                <a:solidFill>
                  <a:schemeClr val="accent1"/>
                </a:solidFill>
              </a:rPr>
              <a:t>	       2)   6 g/cm</a:t>
            </a:r>
            <a:r>
              <a:rPr lang="en-US" sz="2400" baseline="30000" dirty="0" smtClean="0">
                <a:solidFill>
                  <a:schemeClr val="accent1"/>
                </a:solidFill>
              </a:rPr>
              <a:t>3	    </a:t>
            </a:r>
            <a:r>
              <a:rPr lang="en-US" sz="2400" dirty="0" smtClean="0">
                <a:solidFill>
                  <a:schemeClr val="accent1"/>
                </a:solidFill>
              </a:rPr>
              <a:t>3)   252 g/cm</a:t>
            </a:r>
            <a:r>
              <a:rPr lang="en-US" sz="2400" baseline="30000" dirty="0" smtClean="0">
                <a:solidFill>
                  <a:schemeClr val="accent1"/>
                </a:solidFill>
              </a:rPr>
              <a:t>3</a:t>
            </a:r>
            <a:endParaRPr lang="en-US" sz="2400" dirty="0" smtClean="0">
              <a:solidFill>
                <a:schemeClr val="accent1"/>
              </a:solidFill>
            </a:endParaRPr>
          </a:p>
          <a:p>
            <a:pPr eaLnBrk="1" hangingPunct="1">
              <a:buFont typeface="Wingdings" pitchFamily="2" charset="2"/>
              <a:buNone/>
            </a:pPr>
            <a:r>
              <a:rPr lang="en-US" sz="3000" dirty="0" smtClean="0"/>
              <a:t>	</a:t>
            </a:r>
            <a:endParaRPr lang="en-US" sz="3000" baseline="30000" dirty="0" smtClean="0"/>
          </a:p>
          <a:p>
            <a:pPr eaLnBrk="1" hangingPunct="1">
              <a:buFont typeface="Wingdings" pitchFamily="2" charset="2"/>
              <a:buNone/>
            </a:pPr>
            <a:endParaRPr lang="en-US" sz="3000" baseline="30000" dirty="0" smtClean="0"/>
          </a:p>
          <a:p>
            <a:pPr eaLnBrk="1" hangingPunct="1">
              <a:buFont typeface="Wingdings" pitchFamily="2" charset="2"/>
              <a:buNone/>
            </a:pPr>
            <a:r>
              <a:rPr lang="en-US" sz="2800" baseline="30000" dirty="0" smtClean="0"/>
              <a:t>          </a:t>
            </a:r>
          </a:p>
          <a:p>
            <a:pPr eaLnBrk="1" hangingPunct="1">
              <a:buFont typeface="Wingdings" pitchFamily="2" charset="2"/>
              <a:buNone/>
            </a:pPr>
            <a:r>
              <a:rPr lang="en-US" sz="2400" dirty="0" smtClean="0"/>
              <a:t>					             33 </a:t>
            </a:r>
            <a:r>
              <a:rPr lang="en-US" sz="2400" dirty="0" err="1" smtClean="0"/>
              <a:t>mL</a:t>
            </a:r>
            <a:r>
              <a:rPr lang="en-US" sz="2400" dirty="0" smtClean="0"/>
              <a:t>	</a:t>
            </a:r>
          </a:p>
          <a:p>
            <a:pPr eaLnBrk="1" hangingPunct="1">
              <a:buFont typeface="Wingdings" pitchFamily="2" charset="2"/>
              <a:buNone/>
            </a:pPr>
            <a:r>
              <a:rPr lang="en-US" sz="2400" dirty="0" smtClean="0"/>
              <a:t>                   25 </a:t>
            </a:r>
            <a:r>
              <a:rPr lang="en-US" sz="2400" dirty="0" err="1" smtClean="0"/>
              <a:t>mL</a:t>
            </a:r>
            <a:endParaRPr lang="en-US" sz="2400" dirty="0" smtClean="0"/>
          </a:p>
        </p:txBody>
      </p:sp>
      <p:graphicFrame>
        <p:nvGraphicFramePr>
          <p:cNvPr id="10242" name="Object 4"/>
          <p:cNvGraphicFramePr>
            <a:graphicFrameLocks noChangeAspect="1"/>
          </p:cNvGraphicFramePr>
          <p:nvPr/>
        </p:nvGraphicFramePr>
        <p:xfrm>
          <a:off x="3200400" y="3932238"/>
          <a:ext cx="863600" cy="2239962"/>
        </p:xfrm>
        <a:graphic>
          <a:graphicData uri="http://schemas.openxmlformats.org/presentationml/2006/ole">
            <mc:AlternateContent xmlns:mc="http://schemas.openxmlformats.org/markup-compatibility/2006">
              <mc:Choice xmlns:v="urn:schemas-microsoft-com:vml" Requires="v">
                <p:oleObj spid="_x0000_s5132" name="Document" r:id="rId5" imgW="864108" imgH="2240280" progId="Word.Document.8">
                  <p:embed/>
                </p:oleObj>
              </mc:Choice>
              <mc:Fallback>
                <p:oleObj name="Document" r:id="rId5" imgW="864108" imgH="2240280"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200400" y="3932238"/>
                        <a:ext cx="863600" cy="223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8" name="Rectangle 5"/>
          <p:cNvSpPr>
            <a:spLocks noChangeArrowheads="1"/>
          </p:cNvSpPr>
          <p:nvPr/>
        </p:nvSpPr>
        <p:spPr bwMode="auto">
          <a:xfrm>
            <a:off x="3444875" y="5503863"/>
            <a:ext cx="381000" cy="457200"/>
          </a:xfrm>
          <a:prstGeom prst="rect">
            <a:avLst/>
          </a:prstGeom>
          <a:solidFill>
            <a:schemeClr val="accent2"/>
          </a:solidFill>
          <a:ln w="9525">
            <a:solidFill>
              <a:schemeClr val="tx1"/>
            </a:solidFill>
            <a:miter lim="800000"/>
            <a:headEnd/>
            <a:tailEnd/>
          </a:ln>
        </p:spPr>
        <p:txBody>
          <a:bodyPr wrap="none" anchor="ctr"/>
          <a:lstStyle/>
          <a:p>
            <a:endParaRPr lang="en-US"/>
          </a:p>
        </p:txBody>
      </p:sp>
      <p:graphicFrame>
        <p:nvGraphicFramePr>
          <p:cNvPr id="10243" name="Object 6"/>
          <p:cNvGraphicFramePr>
            <a:graphicFrameLocks noChangeAspect="1"/>
          </p:cNvGraphicFramePr>
          <p:nvPr/>
        </p:nvGraphicFramePr>
        <p:xfrm>
          <a:off x="6324600" y="3932238"/>
          <a:ext cx="863600" cy="2239962"/>
        </p:xfrm>
        <a:graphic>
          <a:graphicData uri="http://schemas.openxmlformats.org/presentationml/2006/ole">
            <mc:AlternateContent xmlns:mc="http://schemas.openxmlformats.org/markup-compatibility/2006">
              <mc:Choice xmlns:v="urn:schemas-microsoft-com:vml" Requires="v">
                <p:oleObj spid="_x0000_s5133" name="Document" r:id="rId7" imgW="864108" imgH="2240280" progId="Word.Document.8">
                  <p:embed/>
                </p:oleObj>
              </mc:Choice>
              <mc:Fallback>
                <p:oleObj name="Document" r:id="rId7" imgW="864108" imgH="2240280" progId="Word.Document.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324600" y="3932238"/>
                        <a:ext cx="863600" cy="223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249" name="Rectangle 7"/>
          <p:cNvSpPr>
            <a:spLocks noChangeArrowheads="1"/>
          </p:cNvSpPr>
          <p:nvPr/>
        </p:nvSpPr>
        <p:spPr bwMode="auto">
          <a:xfrm>
            <a:off x="6569075" y="5243513"/>
            <a:ext cx="381000" cy="685800"/>
          </a:xfrm>
          <a:prstGeom prst="rect">
            <a:avLst/>
          </a:prstGeom>
          <a:solidFill>
            <a:schemeClr val="accent2"/>
          </a:solidFill>
          <a:ln w="9525">
            <a:solidFill>
              <a:schemeClr val="tx1"/>
            </a:solidFill>
            <a:miter lim="800000"/>
            <a:headEnd/>
            <a:tailEnd/>
          </a:ln>
        </p:spPr>
        <p:txBody>
          <a:bodyPr wrap="none" anchor="ctr"/>
          <a:lstStyle/>
          <a:p>
            <a:endParaRPr lang="en-US"/>
          </a:p>
        </p:txBody>
      </p:sp>
      <p:sp>
        <p:nvSpPr>
          <p:cNvPr id="10250" name="Line 8"/>
          <p:cNvSpPr>
            <a:spLocks noChangeShapeType="1"/>
          </p:cNvSpPr>
          <p:nvPr/>
        </p:nvSpPr>
        <p:spPr bwMode="auto">
          <a:xfrm>
            <a:off x="2438400" y="5503863"/>
            <a:ext cx="685800" cy="0"/>
          </a:xfrm>
          <a:prstGeom prst="line">
            <a:avLst/>
          </a:prstGeom>
          <a:noFill/>
          <a:ln w="38100">
            <a:solidFill>
              <a:schemeClr val="hlink"/>
            </a:solidFill>
            <a:round/>
            <a:headEnd/>
            <a:tailEnd type="triangle" w="med" len="med"/>
          </a:ln>
        </p:spPr>
        <p:txBody>
          <a:bodyPr wrap="none" anchor="ctr"/>
          <a:lstStyle/>
          <a:p>
            <a:endParaRPr lang="en-US"/>
          </a:p>
        </p:txBody>
      </p:sp>
      <p:sp>
        <p:nvSpPr>
          <p:cNvPr id="10251" name="Line 9"/>
          <p:cNvSpPr>
            <a:spLocks noChangeShapeType="1"/>
          </p:cNvSpPr>
          <p:nvPr/>
        </p:nvSpPr>
        <p:spPr bwMode="auto">
          <a:xfrm flipV="1">
            <a:off x="5638800" y="5227638"/>
            <a:ext cx="762000" cy="0"/>
          </a:xfrm>
          <a:prstGeom prst="line">
            <a:avLst/>
          </a:prstGeom>
          <a:noFill/>
          <a:ln w="28575">
            <a:solidFill>
              <a:schemeClr val="hlink"/>
            </a:solidFill>
            <a:round/>
            <a:headEnd/>
            <a:tailEnd type="triangle" w="med" len="med"/>
          </a:ln>
        </p:spPr>
        <p:txBody>
          <a:bodyPr wrap="none" anchor="ctr"/>
          <a:lstStyle/>
          <a:p>
            <a:endParaRPr lang="en-US"/>
          </a:p>
        </p:txBody>
      </p:sp>
      <p:sp>
        <p:nvSpPr>
          <p:cNvPr id="10252" name="Rectangle 10"/>
          <p:cNvSpPr>
            <a:spLocks noChangeArrowheads="1"/>
          </p:cNvSpPr>
          <p:nvPr/>
        </p:nvSpPr>
        <p:spPr bwMode="auto">
          <a:xfrm>
            <a:off x="6629400" y="5684838"/>
            <a:ext cx="228600" cy="228600"/>
          </a:xfrm>
          <a:prstGeom prst="rect">
            <a:avLst/>
          </a:prstGeom>
          <a:solidFill>
            <a:srgbClr val="777777"/>
          </a:solidFill>
          <a:ln w="9525">
            <a:solidFill>
              <a:schemeClr val="tx1"/>
            </a:solidFill>
            <a:miter lim="800000"/>
            <a:headEnd/>
            <a:tailEnd/>
          </a:ln>
        </p:spPr>
        <p:txBody>
          <a:bodyPr wrap="none" anchor="ctr"/>
          <a:lstStyle/>
          <a:p>
            <a:endParaRPr lang="en-US"/>
          </a:p>
        </p:txBody>
      </p:sp>
      <p:sp>
        <p:nvSpPr>
          <p:cNvPr id="241675" name="Line 11"/>
          <p:cNvSpPr>
            <a:spLocks noChangeShapeType="1"/>
          </p:cNvSpPr>
          <p:nvPr/>
        </p:nvSpPr>
        <p:spPr bwMode="auto">
          <a:xfrm>
            <a:off x="5562600" y="3276600"/>
            <a:ext cx="1676400" cy="0"/>
          </a:xfrm>
          <a:prstGeom prst="line">
            <a:avLst/>
          </a:prstGeom>
          <a:noFill/>
          <a:ln w="76200">
            <a:solidFill>
              <a:srgbClr val="00CCFF"/>
            </a:solidFill>
            <a:round/>
            <a:headEnd type="stealth" w="lg" len="lg"/>
            <a:tailEnd type="none" w="lg" len="lg"/>
          </a:ln>
        </p:spPr>
        <p:txBody>
          <a:bodyPr/>
          <a:lstStyle/>
          <a:p>
            <a:endParaRPr lang="en-US"/>
          </a:p>
        </p:txBody>
      </p:sp>
      <p:sp>
        <p:nvSpPr>
          <p:cNvPr id="14" name="Title 13"/>
          <p:cNvSpPr>
            <a:spLocks noGrp="1"/>
          </p:cNvSpPr>
          <p:nvPr>
            <p:ph type="title"/>
          </p:nvPr>
        </p:nvSpPr>
        <p:spPr/>
        <p:txBody>
          <a:bodyPr/>
          <a:lstStyle/>
          <a:p>
            <a:r>
              <a:rPr lang="en-US" dirty="0" smtClean="0">
                <a:solidFill>
                  <a:srgbClr val="92D050"/>
                </a:solidFill>
              </a:rPr>
              <a:t>Volume Displacement</a:t>
            </a:r>
            <a:endParaRPr lang="en-US" dirty="0">
              <a:solidFill>
                <a:srgbClr val="92D05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repeatCount="indefinite" fill="hold" grpId="0" nodeType="clickEffect">
                                  <p:stCondLst>
                                    <p:cond delay="0"/>
                                  </p:stCondLst>
                                  <p:childTnLst>
                                    <p:set>
                                      <p:cBhvr>
                                        <p:cTn id="6" dur="1" fill="hold">
                                          <p:stCondLst>
                                            <p:cond delay="0"/>
                                          </p:stCondLst>
                                        </p:cTn>
                                        <p:tgtEl>
                                          <p:spTgt spid="241675"/>
                                        </p:tgtEl>
                                        <p:attrNameLst>
                                          <p:attrName>style.visibility</p:attrName>
                                        </p:attrNameLst>
                                      </p:cBhvr>
                                      <p:to>
                                        <p:strVal val="visible"/>
                                      </p:to>
                                    </p:set>
                                    <p:animEffect transition="in" filter="wipe(right)">
                                      <p:cBhvr>
                                        <p:cTn id="7" dur="1000"/>
                                        <p:tgtEl>
                                          <p:spTgt spid="241675"/>
                                        </p:tgtEl>
                                      </p:cBhvr>
                                    </p:animEffect>
                                  </p:childTnLst>
                                  <p:subTnLst>
                                    <p:audio>
                                      <p:cMediaNode>
                                        <p:cTn display="0" masterRel="sameClick">
                                          <p:stCondLst>
                                            <p:cond evt="begin" delay="0">
                                              <p:tn val="5"/>
                                            </p:cond>
                                          </p:stCondLst>
                                          <p:endCondLst>
                                            <p:cond evt="onStopAudio" delay="0">
                                              <p:tgtEl>
                                                <p:sldTgt/>
                                              </p:tgtEl>
                                            </p:cond>
                                          </p:endCondLst>
                                        </p:cTn>
                                        <p:tgtEl>
                                          <p:sndTgt r:embed="rId4" name="voltag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167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4"/>
          <p:cNvSpPr>
            <a:spLocks noGrp="1"/>
          </p:cNvSpPr>
          <p:nvPr>
            <p:ph type="sldNum" sz="quarter" idx="11"/>
          </p:nvPr>
        </p:nvSpPr>
        <p:spPr>
          <a:noFill/>
        </p:spPr>
        <p:txBody>
          <a:bodyPr/>
          <a:lstStyle/>
          <a:p>
            <a:fld id="{EDEC01EB-A343-4D1C-90E6-46221DFA9567}" type="slidenum">
              <a:rPr lang="en-US" smtClean="0"/>
              <a:pPr/>
              <a:t>7</a:t>
            </a:fld>
            <a:endParaRPr lang="en-US" smtClean="0"/>
          </a:p>
        </p:txBody>
      </p:sp>
      <p:sp>
        <p:nvSpPr>
          <p:cNvPr id="47107" name="Date Placeholder 5"/>
          <p:cNvSpPr>
            <a:spLocks noGrp="1"/>
          </p:cNvSpPr>
          <p:nvPr>
            <p:ph type="dt" sz="quarter" idx="12"/>
          </p:nvPr>
        </p:nvSpPr>
        <p:spPr>
          <a:noFill/>
        </p:spPr>
        <p:txBody>
          <a:bodyPr/>
          <a:lstStyle/>
          <a:p>
            <a:fld id="{3BCC74F2-F652-4C65-A1D1-70843C4E810C}" type="datetime1">
              <a:rPr lang="en-US" smtClean="0">
                <a:latin typeface="Arial" pitchFamily="34" charset="0"/>
              </a:rPr>
              <a:pPr/>
              <a:t>4/10/2015</a:t>
            </a:fld>
            <a:endParaRPr lang="en-US" smtClean="0">
              <a:latin typeface="Arial" pitchFamily="34" charset="0"/>
            </a:endParaRPr>
          </a:p>
        </p:txBody>
      </p:sp>
      <p:sp>
        <p:nvSpPr>
          <p:cNvPr id="47109" name="Rectangle 3"/>
          <p:cNvSpPr>
            <a:spLocks noGrp="1" noChangeArrowheads="1"/>
          </p:cNvSpPr>
          <p:nvPr>
            <p:ph type="body" idx="1"/>
          </p:nvPr>
        </p:nvSpPr>
        <p:spPr>
          <a:xfrm>
            <a:off x="457200" y="1600200"/>
            <a:ext cx="8229600" cy="5257800"/>
          </a:xfrm>
        </p:spPr>
        <p:txBody>
          <a:bodyPr/>
          <a:lstStyle/>
          <a:p>
            <a:pPr eaLnBrk="1" hangingPunct="1">
              <a:buFont typeface="Wingdings" pitchFamily="2" charset="2"/>
              <a:buNone/>
            </a:pPr>
            <a:r>
              <a:rPr lang="en-US" sz="3000" dirty="0" smtClean="0">
                <a:solidFill>
                  <a:schemeClr val="accent1"/>
                </a:solidFill>
              </a:rPr>
              <a:t>2)  6 g/cm</a:t>
            </a:r>
            <a:r>
              <a:rPr lang="en-US" sz="3000" baseline="30000" dirty="0" smtClean="0">
                <a:solidFill>
                  <a:schemeClr val="accent1"/>
                </a:solidFill>
              </a:rPr>
              <a:t>3</a:t>
            </a:r>
            <a:endParaRPr lang="en-US" sz="3000" dirty="0" smtClean="0">
              <a:solidFill>
                <a:schemeClr val="accent1"/>
              </a:solidFill>
            </a:endParaRPr>
          </a:p>
          <a:p>
            <a:pPr eaLnBrk="1" hangingPunct="1">
              <a:buFont typeface="Wingdings" pitchFamily="2" charset="2"/>
              <a:buNone/>
            </a:pPr>
            <a:r>
              <a:rPr lang="en-US" sz="3000" dirty="0" smtClean="0">
                <a:solidFill>
                  <a:schemeClr val="accent1"/>
                </a:solidFill>
              </a:rPr>
              <a:t>Volume (</a:t>
            </a:r>
            <a:r>
              <a:rPr lang="en-US" sz="3000" dirty="0" err="1" smtClean="0">
                <a:solidFill>
                  <a:schemeClr val="accent1"/>
                </a:solidFill>
              </a:rPr>
              <a:t>mL</a:t>
            </a:r>
            <a:r>
              <a:rPr lang="en-US" sz="3000" dirty="0" smtClean="0">
                <a:solidFill>
                  <a:schemeClr val="accent1"/>
                </a:solidFill>
              </a:rPr>
              <a:t>) of water displaced</a:t>
            </a:r>
            <a:r>
              <a:rPr lang="en-US" sz="3000" dirty="0" smtClean="0"/>
              <a:t>  </a:t>
            </a:r>
          </a:p>
          <a:p>
            <a:pPr eaLnBrk="1" hangingPunct="1">
              <a:buFont typeface="Wingdings" pitchFamily="2" charset="2"/>
              <a:buNone/>
            </a:pPr>
            <a:r>
              <a:rPr lang="en-US" sz="3000" dirty="0" smtClean="0"/>
              <a:t>		=    33 </a:t>
            </a:r>
            <a:r>
              <a:rPr lang="en-US" sz="3000" dirty="0" err="1" smtClean="0"/>
              <a:t>mL</a:t>
            </a:r>
            <a:r>
              <a:rPr lang="en-US" sz="3000" dirty="0" smtClean="0"/>
              <a:t> -  25 </a:t>
            </a:r>
            <a:r>
              <a:rPr lang="en-US" sz="3000" dirty="0" err="1" smtClean="0"/>
              <a:t>mL</a:t>
            </a:r>
            <a:r>
              <a:rPr lang="en-US" sz="3000" dirty="0" smtClean="0"/>
              <a:t>  =    8 </a:t>
            </a:r>
            <a:r>
              <a:rPr lang="en-US" sz="3000" dirty="0" err="1" smtClean="0"/>
              <a:t>mL</a:t>
            </a:r>
            <a:endParaRPr lang="en-US" sz="3000" dirty="0" smtClean="0"/>
          </a:p>
          <a:p>
            <a:pPr eaLnBrk="1" hangingPunct="1">
              <a:lnSpc>
                <a:spcPct val="10000"/>
              </a:lnSpc>
              <a:buFont typeface="Wingdings" pitchFamily="2" charset="2"/>
              <a:buNone/>
            </a:pPr>
            <a:endParaRPr lang="en-US" sz="3000" dirty="0" smtClean="0"/>
          </a:p>
          <a:p>
            <a:pPr eaLnBrk="1" hangingPunct="1">
              <a:buFont typeface="Wingdings" pitchFamily="2" charset="2"/>
              <a:buNone/>
            </a:pPr>
            <a:r>
              <a:rPr lang="en-US" sz="3000" dirty="0" smtClean="0">
                <a:solidFill>
                  <a:schemeClr val="accent1"/>
                </a:solidFill>
              </a:rPr>
              <a:t>Volume of metal (cm</a:t>
            </a:r>
            <a:r>
              <a:rPr lang="en-US" sz="3000" baseline="30000" dirty="0" smtClean="0">
                <a:solidFill>
                  <a:schemeClr val="accent1"/>
                </a:solidFill>
              </a:rPr>
              <a:t>3</a:t>
            </a:r>
            <a:r>
              <a:rPr lang="en-US" sz="3000" dirty="0" smtClean="0">
                <a:solidFill>
                  <a:schemeClr val="accent1"/>
                </a:solidFill>
              </a:rPr>
              <a:t>) </a:t>
            </a:r>
          </a:p>
          <a:p>
            <a:pPr eaLnBrk="1" hangingPunct="1">
              <a:buFont typeface="Wingdings" pitchFamily="2" charset="2"/>
              <a:buNone/>
            </a:pPr>
            <a:r>
              <a:rPr lang="en-US" sz="3000" dirty="0" smtClean="0"/>
              <a:t>		=  8 </a:t>
            </a:r>
            <a:r>
              <a:rPr lang="en-US" sz="3000" dirty="0" err="1" smtClean="0"/>
              <a:t>mL</a:t>
            </a:r>
            <a:r>
              <a:rPr lang="en-US" sz="3000" dirty="0" smtClean="0"/>
              <a:t> x </a:t>
            </a:r>
            <a:r>
              <a:rPr lang="en-US" sz="3000" u="sng" dirty="0" smtClean="0"/>
              <a:t>1 cm</a:t>
            </a:r>
            <a:r>
              <a:rPr lang="en-US" sz="3000" baseline="30000" dirty="0" smtClean="0"/>
              <a:t>3   </a:t>
            </a:r>
            <a:r>
              <a:rPr lang="en-US" sz="3000" dirty="0" smtClean="0"/>
              <a:t>=    8 cm</a:t>
            </a:r>
            <a:r>
              <a:rPr lang="en-US" sz="3000" baseline="30000" dirty="0" smtClean="0"/>
              <a:t>3</a:t>
            </a:r>
            <a:endParaRPr lang="en-US" sz="3000" dirty="0" smtClean="0"/>
          </a:p>
          <a:p>
            <a:pPr eaLnBrk="1" hangingPunct="1">
              <a:buFont typeface="Wingdings" pitchFamily="2" charset="2"/>
              <a:buNone/>
            </a:pPr>
            <a:r>
              <a:rPr lang="en-US" sz="3000" dirty="0" smtClean="0"/>
              <a:t>			       1 </a:t>
            </a:r>
            <a:r>
              <a:rPr lang="en-US" sz="3000" dirty="0" err="1" smtClean="0"/>
              <a:t>mL</a:t>
            </a:r>
            <a:r>
              <a:rPr lang="en-US" sz="3000" dirty="0" smtClean="0"/>
              <a:t>	</a:t>
            </a:r>
          </a:p>
          <a:p>
            <a:pPr eaLnBrk="1" hangingPunct="1">
              <a:lnSpc>
                <a:spcPct val="20000"/>
              </a:lnSpc>
              <a:buFont typeface="Wingdings" pitchFamily="2" charset="2"/>
              <a:buNone/>
            </a:pPr>
            <a:endParaRPr lang="en-US" sz="3000" dirty="0" smtClean="0">
              <a:solidFill>
                <a:schemeClr val="accent1"/>
              </a:solidFill>
            </a:endParaRPr>
          </a:p>
          <a:p>
            <a:pPr eaLnBrk="1" hangingPunct="1">
              <a:lnSpc>
                <a:spcPct val="40000"/>
              </a:lnSpc>
              <a:buFont typeface="Wingdings" pitchFamily="2" charset="2"/>
              <a:buNone/>
            </a:pPr>
            <a:r>
              <a:rPr lang="en-US" sz="3000" dirty="0" smtClean="0">
                <a:solidFill>
                  <a:schemeClr val="accent1"/>
                </a:solidFill>
              </a:rPr>
              <a:t>Density of metal   =    </a:t>
            </a:r>
          </a:p>
          <a:p>
            <a:pPr eaLnBrk="1" hangingPunct="1">
              <a:lnSpc>
                <a:spcPct val="0"/>
              </a:lnSpc>
              <a:buFont typeface="Wingdings" pitchFamily="2" charset="2"/>
              <a:buNone/>
            </a:pPr>
            <a:r>
              <a:rPr lang="en-US" sz="3000" dirty="0" smtClean="0"/>
              <a:t>				</a:t>
            </a:r>
          </a:p>
          <a:p>
            <a:pPr eaLnBrk="1" hangingPunct="1">
              <a:buFont typeface="Wingdings" pitchFamily="2" charset="2"/>
              <a:buNone/>
            </a:pPr>
            <a:r>
              <a:rPr lang="en-US" sz="3000" dirty="0" smtClean="0"/>
              <a:t>	 </a:t>
            </a:r>
            <a:r>
              <a:rPr lang="en-US" sz="3000" u="sng" dirty="0" smtClean="0"/>
              <a:t>  mass </a:t>
            </a:r>
            <a:r>
              <a:rPr lang="en-US" sz="3000" dirty="0" smtClean="0"/>
              <a:t>  	=   </a:t>
            </a:r>
            <a:r>
              <a:rPr lang="en-US" sz="3000" u="sng" dirty="0" smtClean="0"/>
              <a:t>48 g   </a:t>
            </a:r>
            <a:r>
              <a:rPr lang="en-US" sz="3000" dirty="0" smtClean="0"/>
              <a:t>  	=  </a:t>
            </a:r>
            <a:r>
              <a:rPr lang="en-US" sz="3000" dirty="0" smtClean="0">
                <a:solidFill>
                  <a:schemeClr val="accent1"/>
                </a:solidFill>
              </a:rPr>
              <a:t>6 g/cm</a:t>
            </a:r>
            <a:r>
              <a:rPr lang="en-US" sz="3000" baseline="30000" dirty="0" smtClean="0">
                <a:solidFill>
                  <a:schemeClr val="accent1"/>
                </a:solidFill>
              </a:rPr>
              <a:t>3</a:t>
            </a:r>
            <a:endParaRPr lang="en-US" sz="3000" dirty="0" smtClean="0">
              <a:solidFill>
                <a:schemeClr val="accent1"/>
              </a:solidFill>
            </a:endParaRPr>
          </a:p>
          <a:p>
            <a:pPr eaLnBrk="1" hangingPunct="1">
              <a:buFont typeface="Wingdings" pitchFamily="2" charset="2"/>
              <a:buNone/>
            </a:pPr>
            <a:r>
              <a:rPr lang="en-US" sz="3000" dirty="0" smtClean="0"/>
              <a:t>	   volume      8 cm</a:t>
            </a:r>
            <a:r>
              <a:rPr lang="en-US" sz="3000" baseline="30000" dirty="0" smtClean="0"/>
              <a:t>3			</a:t>
            </a:r>
            <a:endParaRPr lang="en-US" dirty="0" smtClean="0"/>
          </a:p>
        </p:txBody>
      </p:sp>
      <p:sp>
        <p:nvSpPr>
          <p:cNvPr id="6" name="Title 5"/>
          <p:cNvSpPr>
            <a:spLocks noGrp="1"/>
          </p:cNvSpPr>
          <p:nvPr>
            <p:ph type="title"/>
          </p:nvPr>
        </p:nvSpPr>
        <p:spPr/>
        <p:txBody>
          <a:bodyPr/>
          <a:lstStyle/>
          <a:p>
            <a:r>
              <a:rPr lang="en-US" dirty="0" smtClean="0">
                <a:solidFill>
                  <a:srgbClr val="92D050"/>
                </a:solidFill>
              </a:rPr>
              <a:t>Volume Displacement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9" name="Slide Number Placeholder 4"/>
          <p:cNvSpPr>
            <a:spLocks noGrp="1"/>
          </p:cNvSpPr>
          <p:nvPr>
            <p:ph type="sldNum" sz="quarter" idx="11"/>
          </p:nvPr>
        </p:nvSpPr>
        <p:spPr>
          <a:noFill/>
        </p:spPr>
        <p:txBody>
          <a:bodyPr/>
          <a:lstStyle/>
          <a:p>
            <a:fld id="{B4CD1600-4318-4445-8F9E-01CCFBB85EF7}" type="slidenum">
              <a:rPr lang="en-US" smtClean="0"/>
              <a:pPr/>
              <a:t>8</a:t>
            </a:fld>
            <a:endParaRPr lang="en-US" smtClean="0"/>
          </a:p>
        </p:txBody>
      </p:sp>
      <p:sp>
        <p:nvSpPr>
          <p:cNvPr id="11270" name="Date Placeholder 5"/>
          <p:cNvSpPr>
            <a:spLocks noGrp="1"/>
          </p:cNvSpPr>
          <p:nvPr>
            <p:ph type="dt" sz="quarter" idx="12"/>
          </p:nvPr>
        </p:nvSpPr>
        <p:spPr>
          <a:noFill/>
        </p:spPr>
        <p:txBody>
          <a:bodyPr/>
          <a:lstStyle/>
          <a:p>
            <a:fld id="{3C30A6B7-95CE-43A3-8A52-7A0D4E0FDC95}" type="datetime1">
              <a:rPr lang="en-US" smtClean="0">
                <a:latin typeface="Arial" pitchFamily="34" charset="0"/>
              </a:rPr>
              <a:pPr/>
              <a:t>4/10/2015</a:t>
            </a:fld>
            <a:endParaRPr lang="en-US" smtClean="0">
              <a:latin typeface="Arial" pitchFamily="34" charset="0"/>
            </a:endParaRPr>
          </a:p>
        </p:txBody>
      </p:sp>
      <p:sp>
        <p:nvSpPr>
          <p:cNvPr id="11271" name="Rectangle 2"/>
          <p:cNvSpPr>
            <a:spLocks noGrp="1" noChangeArrowheads="1"/>
          </p:cNvSpPr>
          <p:nvPr>
            <p:ph type="title"/>
          </p:nvPr>
        </p:nvSpPr>
        <p:spPr>
          <a:xfrm>
            <a:off x="685800" y="304800"/>
            <a:ext cx="7772400" cy="1143000"/>
          </a:xfrm>
          <a:ln w="38100">
            <a:noFill/>
          </a:ln>
        </p:spPr>
        <p:txBody>
          <a:bodyPr/>
          <a:lstStyle/>
          <a:p>
            <a:pPr eaLnBrk="1" hangingPunct="1"/>
            <a:r>
              <a:rPr lang="en-US" sz="4300" dirty="0" smtClean="0">
                <a:solidFill>
                  <a:srgbClr val="92D050"/>
                </a:solidFill>
              </a:rPr>
              <a:t>Density</a:t>
            </a:r>
          </a:p>
        </p:txBody>
      </p:sp>
      <p:sp>
        <p:nvSpPr>
          <p:cNvPr id="11272" name="Rectangle 3"/>
          <p:cNvSpPr>
            <a:spLocks noGrp="1" noChangeArrowheads="1"/>
          </p:cNvSpPr>
          <p:nvPr>
            <p:ph type="body" idx="1"/>
          </p:nvPr>
        </p:nvSpPr>
        <p:spPr>
          <a:xfrm>
            <a:off x="685800" y="1295400"/>
            <a:ext cx="7772400" cy="5181600"/>
          </a:xfrm>
        </p:spPr>
        <p:txBody>
          <a:bodyPr/>
          <a:lstStyle/>
          <a:p>
            <a:pPr eaLnBrk="1" hangingPunct="1">
              <a:lnSpc>
                <a:spcPct val="110000"/>
              </a:lnSpc>
              <a:buFont typeface="Wingdings" pitchFamily="2" charset="2"/>
              <a:buNone/>
            </a:pPr>
            <a:r>
              <a:rPr lang="en-US" sz="2800" dirty="0" smtClean="0"/>
              <a:t>	Which diagram represents the liquid layers in the cylinder?</a:t>
            </a:r>
          </a:p>
          <a:p>
            <a:pPr eaLnBrk="1" hangingPunct="1">
              <a:buFont typeface="Wingdings" pitchFamily="2" charset="2"/>
              <a:buNone/>
            </a:pPr>
            <a:r>
              <a:rPr lang="en-US" sz="2800" dirty="0" smtClean="0"/>
              <a:t>	(K) </a:t>
            </a:r>
            <a:r>
              <a:rPr lang="en-US" sz="2800" dirty="0" err="1" smtClean="0"/>
              <a:t>Karo</a:t>
            </a:r>
            <a:r>
              <a:rPr lang="en-US" sz="2800" dirty="0" smtClean="0"/>
              <a:t> syrup (1.4 g/</a:t>
            </a:r>
            <a:r>
              <a:rPr lang="en-US" sz="2800" dirty="0" err="1" smtClean="0"/>
              <a:t>mL</a:t>
            </a:r>
            <a:r>
              <a:rPr lang="en-US" sz="2800" dirty="0" smtClean="0"/>
              <a:t>), (V) vegetable oil (0.91 g/</a:t>
            </a:r>
            <a:r>
              <a:rPr lang="en-US" sz="2800" dirty="0" err="1" smtClean="0"/>
              <a:t>mL</a:t>
            </a:r>
            <a:r>
              <a:rPr lang="en-US" sz="2800" dirty="0" smtClean="0"/>
              <a:t>,) (W) water (1.0 g/</a:t>
            </a:r>
            <a:r>
              <a:rPr lang="en-US" sz="2800" dirty="0" err="1" smtClean="0"/>
              <a:t>mL</a:t>
            </a:r>
            <a:r>
              <a:rPr lang="en-US" sz="2800" dirty="0" smtClean="0"/>
              <a:t>)</a:t>
            </a:r>
          </a:p>
          <a:p>
            <a:pPr eaLnBrk="1" hangingPunct="1">
              <a:buFont typeface="Wingdings" pitchFamily="2" charset="2"/>
              <a:buNone/>
            </a:pPr>
            <a:r>
              <a:rPr lang="en-US" sz="3000" dirty="0" smtClean="0">
                <a:solidFill>
                  <a:schemeClr val="accent1"/>
                </a:solidFill>
              </a:rPr>
              <a:t>1)		           2)		       3)</a:t>
            </a:r>
            <a:endParaRPr lang="en-US" sz="3000" dirty="0" smtClean="0"/>
          </a:p>
        </p:txBody>
      </p:sp>
      <p:graphicFrame>
        <p:nvGraphicFramePr>
          <p:cNvPr id="11266" name="Object 4"/>
          <p:cNvGraphicFramePr>
            <a:graphicFrameLocks noChangeAspect="1"/>
          </p:cNvGraphicFramePr>
          <p:nvPr/>
        </p:nvGraphicFramePr>
        <p:xfrm>
          <a:off x="6284913" y="3762375"/>
          <a:ext cx="1087437" cy="2819400"/>
        </p:xfrm>
        <a:graphic>
          <a:graphicData uri="http://schemas.openxmlformats.org/presentationml/2006/ole">
            <mc:AlternateContent xmlns:mc="http://schemas.openxmlformats.org/markup-compatibility/2006">
              <mc:Choice xmlns:v="urn:schemas-microsoft-com:vml" Requires="v">
                <p:oleObj spid="_x0000_s6161" name="Document" r:id="rId5" imgW="864108" imgH="2240280" progId="Word.Document.8">
                  <p:embed/>
                </p:oleObj>
              </mc:Choice>
              <mc:Fallback>
                <p:oleObj name="Document" r:id="rId5" imgW="864108" imgH="2240280"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84913" y="3762375"/>
                        <a:ext cx="1087437"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7" name="Object 5"/>
          <p:cNvGraphicFramePr>
            <a:graphicFrameLocks noChangeAspect="1"/>
          </p:cNvGraphicFramePr>
          <p:nvPr/>
        </p:nvGraphicFramePr>
        <p:xfrm>
          <a:off x="3938588" y="3686175"/>
          <a:ext cx="1116012" cy="2895600"/>
        </p:xfrm>
        <a:graphic>
          <a:graphicData uri="http://schemas.openxmlformats.org/presentationml/2006/ole">
            <mc:AlternateContent xmlns:mc="http://schemas.openxmlformats.org/markup-compatibility/2006">
              <mc:Choice xmlns:v="urn:schemas-microsoft-com:vml" Requires="v">
                <p:oleObj spid="_x0000_s6162" name="Document" r:id="rId7" imgW="864108" imgH="2240280" progId="Word.Document.8">
                  <p:embed/>
                </p:oleObj>
              </mc:Choice>
              <mc:Fallback>
                <p:oleObj name="Document" r:id="rId7" imgW="864108" imgH="2240280" progId="Word.Document.8">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938588" y="3686175"/>
                        <a:ext cx="1116012" cy="289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1268" name="Object 6"/>
          <p:cNvGraphicFramePr>
            <a:graphicFrameLocks noChangeAspect="1"/>
          </p:cNvGraphicFramePr>
          <p:nvPr/>
        </p:nvGraphicFramePr>
        <p:xfrm>
          <a:off x="1160463" y="3762375"/>
          <a:ext cx="1087437" cy="2819400"/>
        </p:xfrm>
        <a:graphic>
          <a:graphicData uri="http://schemas.openxmlformats.org/presentationml/2006/ole">
            <mc:AlternateContent xmlns:mc="http://schemas.openxmlformats.org/markup-compatibility/2006">
              <mc:Choice xmlns:v="urn:schemas-microsoft-com:vml" Requires="v">
                <p:oleObj spid="_x0000_s6163" name="Document" r:id="rId8" imgW="864108" imgH="2240280" progId="Word.Document.8">
                  <p:embed/>
                </p:oleObj>
              </mc:Choice>
              <mc:Fallback>
                <p:oleObj name="Document" r:id="rId8" imgW="864108" imgH="2240280" progId="Word.Document.8">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60463" y="3762375"/>
                        <a:ext cx="1087437"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1273" name="Rectangle 7"/>
          <p:cNvSpPr>
            <a:spLocks noChangeArrowheads="1"/>
          </p:cNvSpPr>
          <p:nvPr/>
        </p:nvSpPr>
        <p:spPr bwMode="auto">
          <a:xfrm>
            <a:off x="1524000" y="5867400"/>
            <a:ext cx="381000" cy="457200"/>
          </a:xfrm>
          <a:prstGeom prst="rect">
            <a:avLst/>
          </a:prstGeom>
          <a:solidFill>
            <a:schemeClr val="accent1"/>
          </a:solidFill>
          <a:ln w="9525">
            <a:solidFill>
              <a:schemeClr val="tx1"/>
            </a:solidFill>
            <a:miter lim="800000"/>
            <a:headEnd/>
            <a:tailEnd/>
          </a:ln>
        </p:spPr>
        <p:txBody>
          <a:bodyPr wrap="none" anchor="ctr"/>
          <a:lstStyle/>
          <a:p>
            <a:pPr algn="ctr"/>
            <a:r>
              <a:rPr lang="en-US" sz="2800" b="1">
                <a:solidFill>
                  <a:schemeClr val="bg2"/>
                </a:solidFill>
                <a:latin typeface="Times New Roman" pitchFamily="18" charset="0"/>
              </a:rPr>
              <a:t>K</a:t>
            </a:r>
            <a:endParaRPr lang="en-US" sz="2800">
              <a:latin typeface="Times New Roman" pitchFamily="18" charset="0"/>
            </a:endParaRPr>
          </a:p>
        </p:txBody>
      </p:sp>
      <p:sp>
        <p:nvSpPr>
          <p:cNvPr id="11274" name="Rectangle 8"/>
          <p:cNvSpPr>
            <a:spLocks noChangeArrowheads="1"/>
          </p:cNvSpPr>
          <p:nvPr/>
        </p:nvSpPr>
        <p:spPr bwMode="auto">
          <a:xfrm>
            <a:off x="6629400" y="4451350"/>
            <a:ext cx="396875" cy="533400"/>
          </a:xfrm>
          <a:prstGeom prst="rect">
            <a:avLst/>
          </a:prstGeom>
          <a:solidFill>
            <a:schemeClr val="accent1"/>
          </a:solidFill>
          <a:ln w="9525">
            <a:solidFill>
              <a:schemeClr val="tx1"/>
            </a:solidFill>
            <a:miter lim="800000"/>
            <a:headEnd/>
            <a:tailEnd/>
          </a:ln>
        </p:spPr>
        <p:txBody>
          <a:bodyPr wrap="none" anchor="ctr"/>
          <a:lstStyle/>
          <a:p>
            <a:pPr algn="ctr"/>
            <a:r>
              <a:rPr lang="en-US" sz="2800">
                <a:solidFill>
                  <a:schemeClr val="bg2"/>
                </a:solidFill>
                <a:latin typeface="Times New Roman" pitchFamily="18" charset="0"/>
              </a:rPr>
              <a:t>K</a:t>
            </a:r>
            <a:endParaRPr lang="en-US" sz="2800">
              <a:latin typeface="Times New Roman" pitchFamily="18" charset="0"/>
            </a:endParaRPr>
          </a:p>
        </p:txBody>
      </p:sp>
      <p:sp>
        <p:nvSpPr>
          <p:cNvPr id="11275" name="Rectangle 9"/>
          <p:cNvSpPr>
            <a:spLocks noChangeArrowheads="1"/>
          </p:cNvSpPr>
          <p:nvPr/>
        </p:nvSpPr>
        <p:spPr bwMode="auto">
          <a:xfrm>
            <a:off x="4283075" y="5289550"/>
            <a:ext cx="457200" cy="457200"/>
          </a:xfrm>
          <a:prstGeom prst="rect">
            <a:avLst/>
          </a:prstGeom>
          <a:solidFill>
            <a:schemeClr val="accent1"/>
          </a:solidFill>
          <a:ln w="9525">
            <a:noFill/>
            <a:miter lim="800000"/>
            <a:headEnd/>
            <a:tailEnd/>
          </a:ln>
        </p:spPr>
        <p:txBody>
          <a:bodyPr wrap="none" anchor="ctr"/>
          <a:lstStyle/>
          <a:p>
            <a:pPr algn="ctr"/>
            <a:endParaRPr lang="en-US" sz="2800">
              <a:solidFill>
                <a:srgbClr val="66FF33"/>
              </a:solidFill>
              <a:latin typeface="Times New Roman" pitchFamily="18" charset="0"/>
            </a:endParaRPr>
          </a:p>
        </p:txBody>
      </p:sp>
      <p:sp>
        <p:nvSpPr>
          <p:cNvPr id="11276" name="Rectangle 10"/>
          <p:cNvSpPr>
            <a:spLocks noChangeArrowheads="1"/>
          </p:cNvSpPr>
          <p:nvPr/>
        </p:nvSpPr>
        <p:spPr bwMode="auto">
          <a:xfrm>
            <a:off x="1524000" y="5229225"/>
            <a:ext cx="381000" cy="609600"/>
          </a:xfrm>
          <a:prstGeom prst="rect">
            <a:avLst/>
          </a:prstGeom>
          <a:solidFill>
            <a:schemeClr val="accent2"/>
          </a:solidFill>
          <a:ln w="9525">
            <a:solidFill>
              <a:schemeClr val="tx1"/>
            </a:solidFill>
            <a:miter lim="800000"/>
            <a:headEnd/>
            <a:tailEnd/>
          </a:ln>
        </p:spPr>
        <p:txBody>
          <a:bodyPr wrap="none" anchor="ctr"/>
          <a:lstStyle/>
          <a:p>
            <a:pPr algn="ctr"/>
            <a:r>
              <a:rPr lang="en-US" sz="2800" b="1">
                <a:solidFill>
                  <a:schemeClr val="bg2"/>
                </a:solidFill>
                <a:latin typeface="Times New Roman" pitchFamily="18" charset="0"/>
              </a:rPr>
              <a:t>W</a:t>
            </a:r>
            <a:endParaRPr lang="en-US" sz="2800">
              <a:latin typeface="Times New Roman" pitchFamily="18" charset="0"/>
            </a:endParaRPr>
          </a:p>
        </p:txBody>
      </p:sp>
      <p:sp>
        <p:nvSpPr>
          <p:cNvPr id="11277" name="Rectangle 11"/>
          <p:cNvSpPr>
            <a:spLocks noChangeArrowheads="1"/>
          </p:cNvSpPr>
          <p:nvPr/>
        </p:nvSpPr>
        <p:spPr bwMode="auto">
          <a:xfrm>
            <a:off x="4267200" y="4543425"/>
            <a:ext cx="457200" cy="685800"/>
          </a:xfrm>
          <a:prstGeom prst="rect">
            <a:avLst/>
          </a:prstGeom>
          <a:solidFill>
            <a:schemeClr val="accent2"/>
          </a:solidFill>
          <a:ln w="9525">
            <a:solidFill>
              <a:schemeClr val="tx1"/>
            </a:solidFill>
            <a:miter lim="800000"/>
            <a:headEnd/>
            <a:tailEnd/>
          </a:ln>
        </p:spPr>
        <p:txBody>
          <a:bodyPr wrap="none" anchor="ctr"/>
          <a:lstStyle/>
          <a:p>
            <a:pPr algn="ctr"/>
            <a:r>
              <a:rPr lang="en-US" sz="2800" b="1">
                <a:solidFill>
                  <a:schemeClr val="bg2"/>
                </a:solidFill>
                <a:latin typeface="Times New Roman" pitchFamily="18" charset="0"/>
              </a:rPr>
              <a:t>W</a:t>
            </a:r>
            <a:endParaRPr lang="en-US" sz="2800">
              <a:solidFill>
                <a:schemeClr val="bg2"/>
              </a:solidFill>
              <a:latin typeface="Times New Roman" pitchFamily="18" charset="0"/>
            </a:endParaRPr>
          </a:p>
        </p:txBody>
      </p:sp>
      <p:sp>
        <p:nvSpPr>
          <p:cNvPr id="11278" name="Rectangle 12"/>
          <p:cNvSpPr>
            <a:spLocks noChangeArrowheads="1"/>
          </p:cNvSpPr>
          <p:nvPr/>
        </p:nvSpPr>
        <p:spPr bwMode="auto">
          <a:xfrm>
            <a:off x="6629400" y="5715000"/>
            <a:ext cx="396875" cy="641350"/>
          </a:xfrm>
          <a:prstGeom prst="rect">
            <a:avLst/>
          </a:prstGeom>
          <a:solidFill>
            <a:schemeClr val="accent2"/>
          </a:solidFill>
          <a:ln w="9525">
            <a:solidFill>
              <a:schemeClr val="tx1"/>
            </a:solidFill>
            <a:miter lim="800000"/>
            <a:headEnd/>
            <a:tailEnd/>
          </a:ln>
        </p:spPr>
        <p:txBody>
          <a:bodyPr wrap="none" anchor="ctr"/>
          <a:lstStyle/>
          <a:p>
            <a:pPr algn="ctr"/>
            <a:r>
              <a:rPr lang="en-US" sz="2800" b="1">
                <a:solidFill>
                  <a:schemeClr val="bg2"/>
                </a:solidFill>
                <a:latin typeface="Times New Roman" pitchFamily="18" charset="0"/>
              </a:rPr>
              <a:t>W</a:t>
            </a:r>
            <a:endParaRPr lang="en-US" sz="2800">
              <a:latin typeface="Times New Roman" pitchFamily="18" charset="0"/>
            </a:endParaRPr>
          </a:p>
        </p:txBody>
      </p:sp>
      <p:sp>
        <p:nvSpPr>
          <p:cNvPr id="11279" name="Rectangle 13"/>
          <p:cNvSpPr>
            <a:spLocks noChangeArrowheads="1"/>
          </p:cNvSpPr>
          <p:nvPr/>
        </p:nvSpPr>
        <p:spPr bwMode="auto">
          <a:xfrm>
            <a:off x="1524000" y="4648200"/>
            <a:ext cx="381000" cy="533400"/>
          </a:xfrm>
          <a:prstGeom prst="rect">
            <a:avLst/>
          </a:prstGeom>
          <a:solidFill>
            <a:schemeClr val="tx2"/>
          </a:solidFill>
          <a:ln w="9525">
            <a:solidFill>
              <a:schemeClr val="tx1"/>
            </a:solidFill>
            <a:miter lim="800000"/>
            <a:headEnd/>
            <a:tailEnd/>
          </a:ln>
        </p:spPr>
        <p:txBody>
          <a:bodyPr wrap="none" anchor="ctr"/>
          <a:lstStyle/>
          <a:p>
            <a:pPr algn="ctr"/>
            <a:endParaRPr lang="en-US" sz="2800">
              <a:latin typeface="Times New Roman" pitchFamily="18" charset="0"/>
            </a:endParaRPr>
          </a:p>
        </p:txBody>
      </p:sp>
      <p:sp>
        <p:nvSpPr>
          <p:cNvPr id="11280" name="Rectangle 14"/>
          <p:cNvSpPr>
            <a:spLocks noChangeArrowheads="1"/>
          </p:cNvSpPr>
          <p:nvPr/>
        </p:nvSpPr>
        <p:spPr bwMode="auto">
          <a:xfrm>
            <a:off x="6584950" y="5045075"/>
            <a:ext cx="457200" cy="609600"/>
          </a:xfrm>
          <a:prstGeom prst="rect">
            <a:avLst/>
          </a:prstGeom>
          <a:solidFill>
            <a:schemeClr val="tx2"/>
          </a:solidFill>
          <a:ln w="9525">
            <a:solidFill>
              <a:schemeClr val="tx1"/>
            </a:solidFill>
            <a:miter lim="800000"/>
            <a:headEnd/>
            <a:tailEnd/>
          </a:ln>
        </p:spPr>
        <p:txBody>
          <a:bodyPr wrap="none" anchor="ctr"/>
          <a:lstStyle/>
          <a:p>
            <a:pPr algn="ctr"/>
            <a:r>
              <a:rPr lang="en-US" sz="2800" b="1">
                <a:solidFill>
                  <a:schemeClr val="bg1"/>
                </a:solidFill>
                <a:latin typeface="Times New Roman" pitchFamily="18" charset="0"/>
              </a:rPr>
              <a:t>V</a:t>
            </a:r>
            <a:endParaRPr lang="en-US" sz="2800">
              <a:solidFill>
                <a:schemeClr val="bg1"/>
              </a:solidFill>
              <a:latin typeface="Times New Roman" pitchFamily="18" charset="0"/>
            </a:endParaRPr>
          </a:p>
        </p:txBody>
      </p:sp>
      <p:sp>
        <p:nvSpPr>
          <p:cNvPr id="11281" name="Text Box 15"/>
          <p:cNvSpPr txBox="1">
            <a:spLocks noChangeArrowheads="1"/>
          </p:cNvSpPr>
          <p:nvPr/>
        </p:nvSpPr>
        <p:spPr bwMode="auto">
          <a:xfrm>
            <a:off x="4343400" y="5289550"/>
            <a:ext cx="320675" cy="519113"/>
          </a:xfrm>
          <a:prstGeom prst="rect">
            <a:avLst/>
          </a:prstGeom>
          <a:noFill/>
          <a:ln w="9525">
            <a:noFill/>
            <a:miter lim="800000"/>
            <a:headEnd/>
            <a:tailEnd/>
          </a:ln>
        </p:spPr>
        <p:txBody>
          <a:bodyPr>
            <a:spAutoFit/>
          </a:bodyPr>
          <a:lstStyle/>
          <a:p>
            <a:endParaRPr lang="en-US" sz="2800">
              <a:latin typeface="Times New Roman" pitchFamily="18" charset="0"/>
            </a:endParaRPr>
          </a:p>
        </p:txBody>
      </p:sp>
      <p:sp>
        <p:nvSpPr>
          <p:cNvPr id="11282" name="Rectangle 16"/>
          <p:cNvSpPr>
            <a:spLocks noChangeArrowheads="1"/>
          </p:cNvSpPr>
          <p:nvPr/>
        </p:nvSpPr>
        <p:spPr bwMode="auto">
          <a:xfrm>
            <a:off x="4267200" y="5791200"/>
            <a:ext cx="457200" cy="533400"/>
          </a:xfrm>
          <a:prstGeom prst="rect">
            <a:avLst/>
          </a:prstGeom>
          <a:solidFill>
            <a:schemeClr val="tx2"/>
          </a:solidFill>
          <a:ln w="9525">
            <a:solidFill>
              <a:schemeClr val="tx1"/>
            </a:solidFill>
            <a:miter lim="800000"/>
            <a:headEnd/>
            <a:tailEnd/>
          </a:ln>
        </p:spPr>
        <p:txBody>
          <a:bodyPr wrap="none" anchor="ctr"/>
          <a:lstStyle/>
          <a:p>
            <a:pPr algn="ctr"/>
            <a:r>
              <a:rPr lang="en-US" sz="2800" b="1">
                <a:solidFill>
                  <a:schemeClr val="bg1"/>
                </a:solidFill>
                <a:latin typeface="Times New Roman" pitchFamily="18" charset="0"/>
              </a:rPr>
              <a:t>V</a:t>
            </a:r>
            <a:endParaRPr lang="en-US" sz="2800">
              <a:solidFill>
                <a:schemeClr val="bg1"/>
              </a:solidFill>
              <a:latin typeface="Times New Roman" pitchFamily="18" charset="0"/>
            </a:endParaRPr>
          </a:p>
        </p:txBody>
      </p:sp>
      <p:sp>
        <p:nvSpPr>
          <p:cNvPr id="11283" name="Text Box 17"/>
          <p:cNvSpPr txBox="1">
            <a:spLocks noChangeArrowheads="1"/>
          </p:cNvSpPr>
          <p:nvPr/>
        </p:nvSpPr>
        <p:spPr bwMode="auto">
          <a:xfrm>
            <a:off x="1584325" y="4560888"/>
            <a:ext cx="184150" cy="519112"/>
          </a:xfrm>
          <a:prstGeom prst="rect">
            <a:avLst/>
          </a:prstGeom>
          <a:noFill/>
          <a:ln w="9525">
            <a:noFill/>
            <a:miter lim="800000"/>
            <a:headEnd/>
            <a:tailEnd/>
          </a:ln>
        </p:spPr>
        <p:txBody>
          <a:bodyPr wrap="none">
            <a:spAutoFit/>
          </a:bodyPr>
          <a:lstStyle/>
          <a:p>
            <a:endParaRPr lang="en-US" sz="2800">
              <a:latin typeface="Times New Roman" pitchFamily="18" charset="0"/>
            </a:endParaRPr>
          </a:p>
        </p:txBody>
      </p:sp>
      <p:sp>
        <p:nvSpPr>
          <p:cNvPr id="11284" name="Text Box 18"/>
          <p:cNvSpPr txBox="1">
            <a:spLocks noChangeArrowheads="1"/>
          </p:cNvSpPr>
          <p:nvPr/>
        </p:nvSpPr>
        <p:spPr bwMode="auto">
          <a:xfrm>
            <a:off x="1508125" y="4560888"/>
            <a:ext cx="441325" cy="519112"/>
          </a:xfrm>
          <a:prstGeom prst="rect">
            <a:avLst/>
          </a:prstGeom>
          <a:noFill/>
          <a:ln w="9525">
            <a:noFill/>
            <a:miter lim="800000"/>
            <a:headEnd/>
            <a:tailEnd/>
          </a:ln>
        </p:spPr>
        <p:txBody>
          <a:bodyPr wrap="none">
            <a:spAutoFit/>
          </a:bodyPr>
          <a:lstStyle/>
          <a:p>
            <a:r>
              <a:rPr lang="en-US" sz="2800" b="1">
                <a:solidFill>
                  <a:schemeClr val="bg1"/>
                </a:solidFill>
                <a:latin typeface="Times New Roman" pitchFamily="18" charset="0"/>
              </a:rPr>
              <a:t>V</a:t>
            </a:r>
            <a:endParaRPr lang="en-US" sz="2800">
              <a:solidFill>
                <a:schemeClr val="bg1"/>
              </a:solidFill>
              <a:latin typeface="Times New Roman" pitchFamily="18" charset="0"/>
            </a:endParaRPr>
          </a:p>
        </p:txBody>
      </p:sp>
      <p:sp>
        <p:nvSpPr>
          <p:cNvPr id="11285" name="Text Box 19"/>
          <p:cNvSpPr txBox="1">
            <a:spLocks noChangeArrowheads="1"/>
          </p:cNvSpPr>
          <p:nvPr/>
        </p:nvSpPr>
        <p:spPr bwMode="auto">
          <a:xfrm>
            <a:off x="4251325" y="5094288"/>
            <a:ext cx="441325" cy="519112"/>
          </a:xfrm>
          <a:prstGeom prst="rect">
            <a:avLst/>
          </a:prstGeom>
          <a:noFill/>
          <a:ln w="9525">
            <a:noFill/>
            <a:miter lim="800000"/>
            <a:headEnd/>
            <a:tailEnd/>
          </a:ln>
        </p:spPr>
        <p:txBody>
          <a:bodyPr wrap="none">
            <a:spAutoFit/>
          </a:bodyPr>
          <a:lstStyle/>
          <a:p>
            <a:r>
              <a:rPr lang="en-US" sz="2800">
                <a:solidFill>
                  <a:schemeClr val="bg2"/>
                </a:solidFill>
                <a:latin typeface="Times New Roman" pitchFamily="18" charset="0"/>
              </a:rPr>
              <a:t>K</a:t>
            </a:r>
            <a:endParaRPr lang="en-US" sz="2800">
              <a:latin typeface="Times New Roman" pitchFamily="18" charset="0"/>
            </a:endParaRPr>
          </a:p>
        </p:txBody>
      </p:sp>
      <p:sp>
        <p:nvSpPr>
          <p:cNvPr id="11286" name="Text Box 20"/>
          <p:cNvSpPr txBox="1">
            <a:spLocks noChangeArrowheads="1"/>
          </p:cNvSpPr>
          <p:nvPr/>
        </p:nvSpPr>
        <p:spPr bwMode="auto">
          <a:xfrm>
            <a:off x="3962400" y="3733800"/>
            <a:ext cx="1295400" cy="457200"/>
          </a:xfrm>
          <a:prstGeom prst="rect">
            <a:avLst/>
          </a:prstGeom>
          <a:noFill/>
          <a:ln w="12699">
            <a:noFill/>
            <a:miter lim="800000"/>
            <a:headEnd type="none" w="sm" len="sm"/>
            <a:tailEnd type="none" w="sm" len="sm"/>
          </a:ln>
        </p:spPr>
        <p:txBody>
          <a:bodyPr>
            <a:spAutoFit/>
          </a:bodyPr>
          <a:lstStyle/>
          <a:p>
            <a:pPr>
              <a:spcBef>
                <a:spcPct val="50000"/>
              </a:spcBef>
            </a:pPr>
            <a:endParaRPr lang="en-US" sz="2400"/>
          </a:p>
        </p:txBody>
      </p:sp>
      <p:sp>
        <p:nvSpPr>
          <p:cNvPr id="243733" name="Line 21"/>
          <p:cNvSpPr>
            <a:spLocks noChangeShapeType="1"/>
          </p:cNvSpPr>
          <p:nvPr/>
        </p:nvSpPr>
        <p:spPr bwMode="auto">
          <a:xfrm>
            <a:off x="4114800" y="3810000"/>
            <a:ext cx="1295400" cy="2590800"/>
          </a:xfrm>
          <a:prstGeom prst="line">
            <a:avLst/>
          </a:prstGeom>
          <a:noFill/>
          <a:ln w="22225">
            <a:solidFill>
              <a:srgbClr val="0B027E"/>
            </a:solidFill>
            <a:round/>
            <a:headEnd type="none" w="sm" len="sm"/>
            <a:tailEnd type="none" w="sm" len="sm"/>
          </a:ln>
        </p:spPr>
        <p:txBody>
          <a:bodyPr wrap="none" anchor="ctr"/>
          <a:lstStyle/>
          <a:p>
            <a:endParaRPr lang="en-US"/>
          </a:p>
        </p:txBody>
      </p:sp>
      <p:sp>
        <p:nvSpPr>
          <p:cNvPr id="11288" name="Text Box 22"/>
          <p:cNvSpPr txBox="1">
            <a:spLocks noChangeArrowheads="1"/>
          </p:cNvSpPr>
          <p:nvPr/>
        </p:nvSpPr>
        <p:spPr bwMode="auto">
          <a:xfrm>
            <a:off x="6248400" y="3657600"/>
            <a:ext cx="1371600" cy="457200"/>
          </a:xfrm>
          <a:prstGeom prst="rect">
            <a:avLst/>
          </a:prstGeom>
          <a:noFill/>
          <a:ln w="12699">
            <a:noFill/>
            <a:miter lim="800000"/>
            <a:headEnd type="none" w="sm" len="sm"/>
            <a:tailEnd type="none" w="sm" len="sm"/>
          </a:ln>
        </p:spPr>
        <p:txBody>
          <a:bodyPr>
            <a:spAutoFit/>
          </a:bodyPr>
          <a:lstStyle/>
          <a:p>
            <a:pPr>
              <a:spcBef>
                <a:spcPct val="50000"/>
              </a:spcBef>
            </a:pPr>
            <a:endParaRPr lang="en-US" sz="2400"/>
          </a:p>
        </p:txBody>
      </p:sp>
      <p:sp>
        <p:nvSpPr>
          <p:cNvPr id="243735" name="Line 23"/>
          <p:cNvSpPr>
            <a:spLocks noChangeShapeType="1"/>
          </p:cNvSpPr>
          <p:nvPr/>
        </p:nvSpPr>
        <p:spPr bwMode="auto">
          <a:xfrm>
            <a:off x="6324600" y="3733800"/>
            <a:ext cx="1143000" cy="2895600"/>
          </a:xfrm>
          <a:prstGeom prst="line">
            <a:avLst/>
          </a:prstGeom>
          <a:noFill/>
          <a:ln w="22225">
            <a:solidFill>
              <a:srgbClr val="0B027E"/>
            </a:solidFill>
            <a:round/>
            <a:headEnd type="none" w="sm" len="sm"/>
            <a:tailEnd type="none" w="sm" len="sm"/>
          </a:ln>
        </p:spPr>
        <p:txBody>
          <a:bodyPr wrap="none" anchor="ctr"/>
          <a:lstStyle/>
          <a:p>
            <a:endParaRPr lang="en-US"/>
          </a:p>
        </p:txBody>
      </p:sp>
      <p:sp>
        <p:nvSpPr>
          <p:cNvPr id="243736" name="Text Box 24"/>
          <p:cNvSpPr txBox="1">
            <a:spLocks noChangeArrowheads="1"/>
          </p:cNvSpPr>
          <p:nvPr/>
        </p:nvSpPr>
        <p:spPr bwMode="auto">
          <a:xfrm>
            <a:off x="2057400" y="4953000"/>
            <a:ext cx="1447800" cy="457200"/>
          </a:xfrm>
          <a:prstGeom prst="rect">
            <a:avLst/>
          </a:prstGeom>
          <a:noFill/>
          <a:ln w="12699">
            <a:noFill/>
            <a:miter lim="800000"/>
            <a:headEnd type="none" w="sm" len="sm"/>
            <a:tailEnd type="none" w="sm" len="sm"/>
          </a:ln>
        </p:spPr>
        <p:txBody>
          <a:bodyPr>
            <a:spAutoFit/>
          </a:bodyPr>
          <a:lstStyle/>
          <a:p>
            <a:pPr>
              <a:spcBef>
                <a:spcPct val="50000"/>
              </a:spcBef>
            </a:pPr>
            <a:r>
              <a:rPr lang="en-US" sz="2400">
                <a:solidFill>
                  <a:srgbClr val="0B027E"/>
                </a:solidFill>
              </a:rPr>
              <a:t>Ta-dah!</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24373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24373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243736">
                                            <p:txEl>
                                              <p:pRg st="0" end="0"/>
                                            </p:txEl>
                                          </p:spTgt>
                                        </p:tgtEl>
                                        <p:attrNameLst>
                                          <p:attrName>style.visibility</p:attrName>
                                        </p:attrNameLst>
                                      </p:cBhvr>
                                      <p:to>
                                        <p:strVal val="visible"/>
                                      </p:to>
                                    </p:set>
                                  </p:childTnLst>
                                  <p:subTnLst>
                                    <p:audio>
                                      <p:cMediaNode>
                                        <p:cTn display="0" masterRel="sameClick">
                                          <p:stCondLst>
                                            <p:cond evt="begin" delay="0">
                                              <p:tn val="13"/>
                                            </p:cond>
                                          </p:stCondLst>
                                          <p:endCondLst>
                                            <p:cond evt="onStopAudio" delay="0">
                                              <p:tgtEl>
                                                <p:sldTgt/>
                                              </p:tgtEl>
                                            </p:cond>
                                          </p:endCondLst>
                                        </p:cTn>
                                        <p:tgtEl>
                                          <p:sndTgt r:embed="rId4" name="Applause"/>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33" grpId="0" animBg="1"/>
      <p:bldP spid="243735" grpId="0" animBg="1"/>
      <p:bldP spid="243736" grpId="0"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idx="4294967295"/>
          </p:nvPr>
        </p:nvSpPr>
        <p:spPr>
          <a:xfrm>
            <a:off x="0" y="1125538"/>
            <a:ext cx="9144000" cy="1143000"/>
          </a:xfrm>
        </p:spPr>
        <p:txBody>
          <a:bodyPr/>
          <a:lstStyle/>
          <a:p>
            <a:r>
              <a:rPr lang="en-US" sz="3600"/>
              <a:t>Change Mass AND Keep Volume Same</a:t>
            </a:r>
          </a:p>
        </p:txBody>
      </p:sp>
      <p:sp>
        <p:nvSpPr>
          <p:cNvPr id="23555" name="Content Placeholder 2"/>
          <p:cNvSpPr>
            <a:spLocks noGrp="1"/>
          </p:cNvSpPr>
          <p:nvPr>
            <p:ph idx="4294967295"/>
          </p:nvPr>
        </p:nvSpPr>
        <p:spPr>
          <a:xfrm>
            <a:off x="755650" y="2276475"/>
            <a:ext cx="7848600" cy="3744913"/>
          </a:xfrm>
        </p:spPr>
        <p:txBody>
          <a:bodyPr/>
          <a:lstStyle/>
          <a:p>
            <a:pPr>
              <a:buFontTx/>
              <a:buNone/>
            </a:pPr>
            <a:r>
              <a:rPr lang="en-US"/>
              <a:t>Increase the mass </a:t>
            </a:r>
            <a:r>
              <a:rPr lang="en-US">
                <a:sym typeface="Wingdings" pitchFamily="2" charset="2"/>
              </a:rPr>
              <a:t> increase density</a:t>
            </a:r>
          </a:p>
          <a:p>
            <a:pPr>
              <a:buFontTx/>
              <a:buNone/>
            </a:pPr>
            <a:r>
              <a:rPr lang="en-US">
                <a:sym typeface="Wingdings" pitchFamily="2" charset="2"/>
              </a:rPr>
              <a:t>Decrease the mass  decrease in density</a:t>
            </a:r>
          </a:p>
          <a:p>
            <a:pPr algn="ctr">
              <a:buFontTx/>
              <a:buNone/>
            </a:pPr>
            <a:r>
              <a:rPr lang="en-US">
                <a:sym typeface="Wingdings" pitchFamily="2" charset="2"/>
              </a:rPr>
              <a:t>Which container has more density?</a:t>
            </a:r>
          </a:p>
          <a:p>
            <a:pPr algn="ctr">
              <a:buFontTx/>
              <a:buNone/>
            </a:pPr>
            <a:endParaRPr lang="en-US">
              <a:sym typeface="Wingdings" pitchFamily="2" charset="2"/>
            </a:endParaRPr>
          </a:p>
          <a:p>
            <a:pPr algn="ctr">
              <a:buFontTx/>
              <a:buNone/>
            </a:pPr>
            <a:endParaRPr lang="en-US">
              <a:sym typeface="Wingdings" pitchFamily="2" charset="2"/>
            </a:endParaRPr>
          </a:p>
          <a:p>
            <a:pPr>
              <a:buFontTx/>
              <a:buNone/>
            </a:pPr>
            <a:r>
              <a:rPr lang="en-US">
                <a:sym typeface="Wingdings" pitchFamily="2" charset="2"/>
              </a:rPr>
              <a:t>				A		B</a:t>
            </a:r>
            <a:endParaRPr lang="en-US"/>
          </a:p>
        </p:txBody>
      </p:sp>
      <p:grpSp>
        <p:nvGrpSpPr>
          <p:cNvPr id="2" name="Group 14"/>
          <p:cNvGrpSpPr>
            <a:grpSpLocks/>
          </p:cNvGrpSpPr>
          <p:nvPr/>
        </p:nvGrpSpPr>
        <p:grpSpPr bwMode="auto">
          <a:xfrm>
            <a:off x="539750" y="4221163"/>
            <a:ext cx="2590800" cy="2514600"/>
            <a:chOff x="1676400" y="4038600"/>
            <a:chExt cx="2590800" cy="2514600"/>
          </a:xfrm>
        </p:grpSpPr>
        <p:sp>
          <p:nvSpPr>
            <p:cNvPr id="4" name="Rectangle 3"/>
            <p:cNvSpPr/>
            <p:nvPr/>
          </p:nvSpPr>
          <p:spPr>
            <a:xfrm>
              <a:off x="1752600" y="4038600"/>
              <a:ext cx="2514600" cy="251460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23558"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676400" y="4038600"/>
              <a:ext cx="1590675" cy="847725"/>
            </a:xfrm>
            <a:prstGeom prst="rect">
              <a:avLst/>
            </a:prstGeom>
            <a:noFill/>
            <a:ln w="9525">
              <a:noFill/>
              <a:miter lim="800000"/>
              <a:headEnd/>
              <a:tailEnd/>
            </a:ln>
          </p:spPr>
        </p:pic>
        <p:pic>
          <p:nvPicPr>
            <p:cNvPr id="2355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057400" y="4724400"/>
              <a:ext cx="1590675" cy="847725"/>
            </a:xfrm>
            <a:prstGeom prst="rect">
              <a:avLst/>
            </a:prstGeom>
            <a:noFill/>
            <a:ln w="9525">
              <a:noFill/>
              <a:miter lim="800000"/>
              <a:headEnd/>
              <a:tailEnd/>
            </a:ln>
          </p:spPr>
        </p:pic>
      </p:grpSp>
      <p:grpSp>
        <p:nvGrpSpPr>
          <p:cNvPr id="3" name="Group 16"/>
          <p:cNvGrpSpPr>
            <a:grpSpLocks/>
          </p:cNvGrpSpPr>
          <p:nvPr/>
        </p:nvGrpSpPr>
        <p:grpSpPr bwMode="auto">
          <a:xfrm>
            <a:off x="5795963" y="4005263"/>
            <a:ext cx="2732087" cy="2643187"/>
            <a:chOff x="5496976" y="3910255"/>
            <a:chExt cx="2732624" cy="2642945"/>
          </a:xfrm>
        </p:grpSpPr>
        <p:grpSp>
          <p:nvGrpSpPr>
            <p:cNvPr id="6" name="Group 15"/>
            <p:cNvGrpSpPr>
              <a:grpSpLocks/>
            </p:cNvGrpSpPr>
            <p:nvPr/>
          </p:nvGrpSpPr>
          <p:grpSpPr bwMode="auto">
            <a:xfrm>
              <a:off x="5496976" y="3962400"/>
              <a:ext cx="2732624" cy="2590800"/>
              <a:chOff x="4372971" y="3962400"/>
              <a:chExt cx="2732624" cy="2590800"/>
            </a:xfrm>
          </p:grpSpPr>
          <p:sp>
            <p:nvSpPr>
              <p:cNvPr id="5" name="Rectangle 4"/>
              <p:cNvSpPr/>
              <p:nvPr/>
            </p:nvSpPr>
            <p:spPr>
              <a:xfrm>
                <a:off x="4495232" y="4038830"/>
                <a:ext cx="2515094" cy="2514370"/>
              </a:xfrm>
              <a:prstGeom prst="rect">
                <a:avLst/>
              </a:prstGeom>
            </p:spPr>
            <p:style>
              <a:lnRef idx="2">
                <a:schemeClr val="accent2"/>
              </a:lnRef>
              <a:fillRef idx="1">
                <a:schemeClr val="lt1"/>
              </a:fillRef>
              <a:effectRef idx="0">
                <a:schemeClr val="accent2"/>
              </a:effectRef>
              <a:fontRef idx="minor">
                <a:schemeClr val="dk1"/>
              </a:fontRef>
            </p:style>
            <p:txBody>
              <a:bodyPr anchor="ctr"/>
              <a:lstStyle/>
              <a:p>
                <a:pPr>
                  <a:spcBef>
                    <a:spcPct val="0"/>
                  </a:spcBef>
                  <a:defRPr/>
                </a:pPr>
                <a:endParaRPr lang="en-US"/>
              </a:p>
            </p:txBody>
          </p:sp>
          <p:pic>
            <p:nvPicPr>
              <p:cNvPr id="2356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419600" y="3962400"/>
                <a:ext cx="1590675" cy="847725"/>
              </a:xfrm>
              <a:prstGeom prst="rect">
                <a:avLst/>
              </a:prstGeom>
              <a:noFill/>
              <a:ln w="9525">
                <a:noFill/>
                <a:miter lim="800000"/>
                <a:headEnd/>
                <a:tailEnd/>
              </a:ln>
            </p:spPr>
          </p:pic>
          <p:pic>
            <p:nvPicPr>
              <p:cNvPr id="23564"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4800600" y="4648200"/>
                <a:ext cx="1590675" cy="847725"/>
              </a:xfrm>
              <a:prstGeom prst="rect">
                <a:avLst/>
              </a:prstGeom>
              <a:noFill/>
              <a:ln w="9525">
                <a:noFill/>
                <a:miter lim="800000"/>
                <a:headEnd/>
                <a:tailEnd/>
              </a:ln>
            </p:spPr>
          </p:pic>
          <p:pic>
            <p:nvPicPr>
              <p:cNvPr id="23565"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1740601">
                <a:off x="4372971" y="5514129"/>
                <a:ext cx="1590675" cy="847725"/>
              </a:xfrm>
              <a:prstGeom prst="rect">
                <a:avLst/>
              </a:prstGeom>
              <a:noFill/>
              <a:ln w="9525">
                <a:noFill/>
                <a:miter lim="800000"/>
                <a:headEnd/>
                <a:tailEnd/>
              </a:ln>
            </p:spPr>
          </p:pic>
          <p:pic>
            <p:nvPicPr>
              <p:cNvPr id="23566"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1858866">
                <a:off x="5514920" y="5454334"/>
                <a:ext cx="1590675" cy="847725"/>
              </a:xfrm>
              <a:prstGeom prst="rect">
                <a:avLst/>
              </a:prstGeom>
              <a:noFill/>
              <a:ln w="9525">
                <a:noFill/>
                <a:miter lim="800000"/>
                <a:headEnd/>
                <a:tailEnd/>
              </a:ln>
            </p:spPr>
          </p:pic>
        </p:grpSp>
        <p:pic>
          <p:nvPicPr>
            <p:cNvPr id="2356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rot="4101535">
              <a:off x="6826162" y="4281730"/>
              <a:ext cx="1590675" cy="847725"/>
            </a:xfrm>
            <a:prstGeom prst="rect">
              <a:avLst/>
            </a:prstGeom>
            <a:noFill/>
            <a:ln w="9525">
              <a:noFill/>
              <a:miter lim="800000"/>
              <a:headEnd/>
              <a:tailEnd/>
            </a:ln>
          </p:spPr>
        </p:pic>
      </p:grpSp>
      <p:sp>
        <p:nvSpPr>
          <p:cNvPr id="23568" name="Title 1"/>
          <p:cNvSpPr>
            <a:spLocks/>
          </p:cNvSpPr>
          <p:nvPr/>
        </p:nvSpPr>
        <p:spPr bwMode="auto">
          <a:xfrm>
            <a:off x="827088" y="0"/>
            <a:ext cx="7772400" cy="1143000"/>
          </a:xfrm>
          <a:prstGeom prst="rect">
            <a:avLst/>
          </a:prstGeom>
          <a:noFill/>
          <a:ln w="9525">
            <a:noFill/>
            <a:miter lim="800000"/>
            <a:headEnd/>
            <a:tailEnd/>
          </a:ln>
          <a:effectLst/>
        </p:spPr>
        <p:txBody>
          <a:bodyPr anchor="ctr"/>
          <a:lstStyle/>
          <a:p>
            <a:pPr algn="ctr">
              <a:spcBef>
                <a:spcPct val="0"/>
              </a:spcBef>
            </a:pPr>
            <a:r>
              <a:rPr lang="en-US" sz="4400" dirty="0">
                <a:solidFill>
                  <a:schemeClr val="accent3"/>
                </a:solidFill>
              </a:rPr>
              <a:t>Ways to Affect Density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par>
                                <p:cTn id="8" presetID="13" presetClass="entr" presetSubtype="16"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plus(in)">
                                      <p:cBhvr>
                                        <p:cTn id="1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812</TotalTime>
  <Words>381</Words>
  <Application>Microsoft Office PowerPoint</Application>
  <PresentationFormat>On-screen Show (4:3)</PresentationFormat>
  <Paragraphs>123</Paragraphs>
  <Slides>17</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ＭＳ Ｐゴシック</vt:lpstr>
      <vt:lpstr>Arial</vt:lpstr>
      <vt:lpstr>Calibri</vt:lpstr>
      <vt:lpstr>Times New Roman</vt:lpstr>
      <vt:lpstr>Wingdings</vt:lpstr>
      <vt:lpstr>Office Theme</vt:lpstr>
      <vt:lpstr>Document</vt:lpstr>
      <vt:lpstr>Density</vt:lpstr>
      <vt:lpstr>Density</vt:lpstr>
      <vt:lpstr>Calculate Density</vt:lpstr>
      <vt:lpstr>Calculate Density</vt:lpstr>
      <vt:lpstr>Volume Displacement</vt:lpstr>
      <vt:lpstr>Volume Displacement</vt:lpstr>
      <vt:lpstr>Volume Displacement</vt:lpstr>
      <vt:lpstr>Density</vt:lpstr>
      <vt:lpstr>Change Mass AND Keep Volume Same</vt:lpstr>
      <vt:lpstr>Change Volume AND Keep Mass Same</vt:lpstr>
      <vt:lpstr>In your notes illustrate the answer to  the following question:   What 2 ways will INCREASE density?</vt:lpstr>
      <vt:lpstr>What 2 ways will INCREASE density?</vt:lpstr>
      <vt:lpstr>Liquid Layers</vt:lpstr>
      <vt:lpstr>Water, Oil…and a Superball</vt:lpstr>
      <vt:lpstr>Liquid Layers</vt:lpstr>
      <vt:lpstr>Liquid Layers – Try on your own!</vt:lpstr>
      <vt:lpstr>Liquid Layers – Try with your neighbor</vt:lpstr>
    </vt:vector>
  </TitlesOfParts>
  <Company>CNUSD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Converting Units with Dimensional Analysis</dc:title>
  <dc:creator>ihwang</dc:creator>
  <cp:lastModifiedBy>Kelly Im</cp:lastModifiedBy>
  <cp:revision>350</cp:revision>
  <dcterms:created xsi:type="dcterms:W3CDTF">2013-12-17T17:05:06Z</dcterms:created>
  <dcterms:modified xsi:type="dcterms:W3CDTF">2015-04-10T17:28:16Z</dcterms:modified>
</cp:coreProperties>
</file>