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2" r:id="rId2"/>
    <p:sldId id="283" r:id="rId3"/>
    <p:sldId id="356" r:id="rId4"/>
    <p:sldId id="284" r:id="rId5"/>
    <p:sldId id="405" r:id="rId6"/>
    <p:sldId id="285" r:id="rId7"/>
    <p:sldId id="406" r:id="rId8"/>
    <p:sldId id="287" r:id="rId9"/>
    <p:sldId id="407" r:id="rId10"/>
    <p:sldId id="288" r:id="rId11"/>
    <p:sldId id="289" r:id="rId12"/>
    <p:sldId id="290" r:id="rId13"/>
    <p:sldId id="408" r:id="rId14"/>
    <p:sldId id="291" r:id="rId15"/>
    <p:sldId id="286" r:id="rId16"/>
    <p:sldId id="292" r:id="rId17"/>
    <p:sldId id="293" r:id="rId18"/>
    <p:sldId id="29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FFCC"/>
    <a:srgbClr val="FF66FF"/>
    <a:srgbClr val="FF0066"/>
    <a:srgbClr val="00FF9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87" autoAdjust="0"/>
  </p:normalViewPr>
  <p:slideViewPr>
    <p:cSldViewPr>
      <p:cViewPr varScale="1">
        <p:scale>
          <a:sx n="79" d="100"/>
          <a:sy n="79" d="100"/>
        </p:scale>
        <p:origin x="1206" y="78"/>
      </p:cViewPr>
      <p:guideLst>
        <p:guide orient="horz" pos="2160"/>
        <p:guide pos="2880"/>
      </p:guideLst>
    </p:cSldViewPr>
  </p:slideViewPr>
  <p:outlineViewPr>
    <p:cViewPr>
      <p:scale>
        <a:sx n="33" d="100"/>
        <a:sy n="33" d="100"/>
      </p:scale>
      <p:origin x="0" y="321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4FEF7-7D5A-41C5-9FE6-29AB2FB18E4E}" type="datetimeFigureOut">
              <a:rPr lang="en-US" smtClean="0"/>
              <a:pPr/>
              <a:t>5/15/2015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96F4D-ADCA-469F-BB5D-84505D042116}" type="slidenum">
              <a:rPr lang="en-US" smtClean="0"/>
              <a:pPr/>
              <a:t>‹#›</a:t>
            </a:fld>
            <a:endParaRPr lang="en-US"/>
          </a:p>
        </p:txBody>
      </p:sp>
    </p:spTree>
    <p:extLst>
      <p:ext uri="{BB962C8B-B14F-4D97-AF65-F5344CB8AC3E}">
        <p14:creationId xmlns:p14="http://schemas.microsoft.com/office/powerpoint/2010/main" val="2700352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16EA1D-99D1-4F78-8B29-C4BCC604C62A}" type="slidenum">
              <a:rPr lang="en-US"/>
              <a:pPr/>
              <a:t>14</a:t>
            </a:fld>
            <a:endParaRPr lang="en-US"/>
          </a:p>
        </p:txBody>
      </p:sp>
      <p:sp>
        <p:nvSpPr>
          <p:cNvPr id="32770"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27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70287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p:spPr>
        <p:txBody>
          <a:bodyPr/>
          <a:lstStyle/>
          <a:p>
            <a:pPr eaLnBrk="1" hangingPunct="1"/>
            <a:endParaRPr lang="en-US" smtClean="0"/>
          </a:p>
        </p:txBody>
      </p:sp>
      <p:sp>
        <p:nvSpPr>
          <p:cNvPr id="145412" name="Slide Number Placeholder 3"/>
          <p:cNvSpPr>
            <a:spLocks noGrp="1"/>
          </p:cNvSpPr>
          <p:nvPr>
            <p:ph type="sldNum" sz="quarter" idx="5"/>
          </p:nvPr>
        </p:nvSpPr>
        <p:spPr>
          <a:noFill/>
        </p:spPr>
        <p:txBody>
          <a:bodyPr/>
          <a:lstStyle/>
          <a:p>
            <a:fld id="{C2246A98-8117-47AD-A04E-5A07D6239A94}" type="slidenum">
              <a:rPr lang="en-US" smtClean="0"/>
              <a:pPr/>
              <a:t>18</a:t>
            </a:fld>
            <a:endParaRPr lang="en-US" smtClean="0"/>
          </a:p>
        </p:txBody>
      </p:sp>
    </p:spTree>
    <p:extLst>
      <p:ext uri="{BB962C8B-B14F-4D97-AF65-F5344CB8AC3E}">
        <p14:creationId xmlns:p14="http://schemas.microsoft.com/office/powerpoint/2010/main" val="1801698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EE310C-FF0A-4DD3-A27C-8D41D7C9B21E}"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3F48F-FF76-4CCC-BEEC-DDAD716C38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EE310C-FF0A-4DD3-A27C-8D41D7C9B21E}"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3F48F-FF76-4CCC-BEEC-DDAD716C38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EE310C-FF0A-4DD3-A27C-8D41D7C9B21E}"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3F48F-FF76-4CCC-BEEC-DDAD716C38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EE310C-FF0A-4DD3-A27C-8D41D7C9B21E}"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3F48F-FF76-4CCC-BEEC-DDAD716C38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EE310C-FF0A-4DD3-A27C-8D41D7C9B21E}"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3F48F-FF76-4CCC-BEEC-DDAD716C38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EE310C-FF0A-4DD3-A27C-8D41D7C9B21E}" type="datetimeFigureOut">
              <a:rPr lang="en-US" smtClean="0"/>
              <a:pPr/>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3F48F-FF76-4CCC-BEEC-DDAD716C38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EE310C-FF0A-4DD3-A27C-8D41D7C9B21E}" type="datetimeFigureOut">
              <a:rPr lang="en-US" smtClean="0"/>
              <a:pPr/>
              <a:t>5/15/2015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03F48F-FF76-4CCC-BEEC-DDAD716C38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EE310C-FF0A-4DD3-A27C-8D41D7C9B21E}" type="datetimeFigureOut">
              <a:rPr lang="en-US" smtClean="0"/>
              <a:pPr/>
              <a:t>5/15/2015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03F48F-FF76-4CCC-BEEC-DDAD716C38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E310C-FF0A-4DD3-A27C-8D41D7C9B21E}" type="datetimeFigureOut">
              <a:rPr lang="en-US" smtClean="0"/>
              <a:pPr/>
              <a:t>5/15/2015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03F48F-FF76-4CCC-BEEC-DDAD716C38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EE310C-FF0A-4DD3-A27C-8D41D7C9B21E}" type="datetimeFigureOut">
              <a:rPr lang="en-US" smtClean="0"/>
              <a:pPr/>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3F48F-FF76-4CCC-BEEC-DDAD716C38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EE310C-FF0A-4DD3-A27C-8D41D7C9B21E}" type="datetimeFigureOut">
              <a:rPr lang="en-US" smtClean="0"/>
              <a:pPr/>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3F48F-FF76-4CCC-BEEC-DDAD716C38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E310C-FF0A-4DD3-A27C-8D41D7C9B21E}" type="datetimeFigureOut">
              <a:rPr lang="en-US" smtClean="0"/>
              <a:pPr/>
              <a:t>5/15/2015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3F48F-FF76-4CCC-BEEC-DDAD716C38C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7772400" cy="1470025"/>
          </a:xfrm>
        </p:spPr>
        <p:txBody>
          <a:bodyPr>
            <a:noAutofit/>
          </a:bodyPr>
          <a:lstStyle/>
          <a:p>
            <a:r>
              <a:rPr lang="en-US" sz="11500" dirty="0" smtClean="0">
                <a:solidFill>
                  <a:srgbClr val="FFFF00"/>
                </a:solidFill>
              </a:rPr>
              <a:t>Atomic Structure</a:t>
            </a:r>
            <a:endParaRPr lang="en-US" sz="11500"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Picture 6" descr="https://encrypted-tbn1.google.com/images?q=tbn:ANd9GcTbOrTpZTMzWGFsAPU7tbx-_pjJRpMnDWllgsTwAYIyPrmEQpQInQ"/>
          <p:cNvPicPr>
            <a:picLocks noChangeAspect="1" noChangeArrowheads="1"/>
          </p:cNvPicPr>
          <p:nvPr/>
        </p:nvPicPr>
        <p:blipFill>
          <a:blip r:embed="rId2" cstate="print"/>
          <a:srcRect/>
          <a:stretch>
            <a:fillRect/>
          </a:stretch>
        </p:blipFill>
        <p:spPr bwMode="auto">
          <a:xfrm>
            <a:off x="228600" y="457200"/>
            <a:ext cx="4114800" cy="3098016"/>
          </a:xfrm>
          <a:prstGeom prst="rect">
            <a:avLst/>
          </a:prstGeom>
          <a:noFill/>
          <a:ln>
            <a:noFill/>
          </a:ln>
        </p:spPr>
      </p:pic>
      <p:sp>
        <p:nvSpPr>
          <p:cNvPr id="17410" name="Rectangle 2"/>
          <p:cNvSpPr>
            <a:spLocks noGrp="1" noChangeArrowheads="1"/>
          </p:cNvSpPr>
          <p:nvPr>
            <p:ph type="title"/>
          </p:nvPr>
        </p:nvSpPr>
        <p:spPr>
          <a:xfrm>
            <a:off x="2286000" y="228600"/>
            <a:ext cx="7772400" cy="609600"/>
          </a:xfrm>
        </p:spPr>
        <p:txBody>
          <a:bodyPr>
            <a:normAutofit fontScale="90000"/>
          </a:bodyPr>
          <a:lstStyle/>
          <a:p>
            <a:r>
              <a:rPr lang="en-US" dirty="0">
                <a:solidFill>
                  <a:srgbClr val="000000"/>
                </a:solidFill>
                <a:latin typeface="+mn-lt"/>
              </a:rPr>
              <a:t>Atomic Number</a:t>
            </a:r>
          </a:p>
        </p:txBody>
      </p:sp>
      <p:sp>
        <p:nvSpPr>
          <p:cNvPr id="17411" name="Text Box 3"/>
          <p:cNvSpPr txBox="1">
            <a:spLocks noChangeArrowheads="1"/>
          </p:cNvSpPr>
          <p:nvPr/>
        </p:nvSpPr>
        <p:spPr bwMode="auto">
          <a:xfrm>
            <a:off x="4648200" y="304800"/>
            <a:ext cx="4495800" cy="3231654"/>
          </a:xfrm>
          <a:prstGeom prst="rect">
            <a:avLst/>
          </a:prstGeom>
          <a:noFill/>
          <a:ln w="9525">
            <a:noFill/>
            <a:miter lim="800000"/>
            <a:headEnd/>
            <a:tailEnd/>
          </a:ln>
          <a:effectLst/>
        </p:spPr>
        <p:txBody>
          <a:bodyPr wrap="square">
            <a:spAutoFit/>
          </a:bodyPr>
          <a:lstStyle/>
          <a:p>
            <a:r>
              <a:rPr lang="en-US" sz="4800" dirty="0">
                <a:solidFill>
                  <a:srgbClr val="FFFF00"/>
                </a:solidFill>
              </a:rPr>
              <a:t>Atomic number (Z) </a:t>
            </a:r>
            <a:r>
              <a:rPr lang="en-US" sz="4000" dirty="0"/>
              <a:t>of </a:t>
            </a:r>
            <a:r>
              <a:rPr lang="en-US" sz="3600" dirty="0"/>
              <a:t>an element is the number of protons in the nucleus of each atom of that element</a:t>
            </a:r>
            <a:r>
              <a:rPr lang="en-US" sz="3600" dirty="0">
                <a:solidFill>
                  <a:srgbClr val="000000"/>
                </a:solidFill>
              </a:rPr>
              <a:t>.</a:t>
            </a:r>
          </a:p>
        </p:txBody>
      </p:sp>
      <p:graphicFrame>
        <p:nvGraphicFramePr>
          <p:cNvPr id="17469" name="Group 61"/>
          <p:cNvGraphicFramePr>
            <a:graphicFrameLocks noGrp="1"/>
          </p:cNvGraphicFramePr>
          <p:nvPr/>
        </p:nvGraphicFramePr>
        <p:xfrm>
          <a:off x="914400" y="3733800"/>
          <a:ext cx="7086600" cy="2743200"/>
        </p:xfrm>
        <a:graphic>
          <a:graphicData uri="http://schemas.openxmlformats.org/drawingml/2006/table">
            <a:tbl>
              <a:tblPr>
                <a:tableStyleId>{616DA210-FB5B-4158-B5E0-FEB733F419BA}</a:tableStyleId>
              </a:tblPr>
              <a:tblGrid>
                <a:gridCol w="2362200"/>
                <a:gridCol w="2362200"/>
                <a:gridCol w="2362200"/>
              </a:tblGrid>
              <a:tr h="67733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dirty="0" smtClean="0">
                          <a:ln>
                            <a:noFill/>
                          </a:ln>
                          <a:effectLst/>
                        </a:rPr>
                        <a:t>Element</a:t>
                      </a:r>
                      <a:endParaRPr kumimoji="0" lang="en-US" sz="3200" b="1" i="0" u="none" strike="noStrike" cap="none" normalizeH="0" baseline="0" dirty="0" smtClean="0">
                        <a:ln>
                          <a:noFill/>
                        </a:ln>
                        <a:solidFill>
                          <a:srgbClr val="FF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dirty="0" smtClean="0">
                          <a:ln>
                            <a:noFill/>
                          </a:ln>
                          <a:effectLst/>
                        </a:rPr>
                        <a:t># of protons</a:t>
                      </a:r>
                      <a:endParaRPr kumimoji="0" lang="en-US" sz="3200" b="1" i="0" u="none" strike="noStrike" cap="none" normalizeH="0" baseline="0" dirty="0" smtClean="0">
                        <a:ln>
                          <a:noFill/>
                        </a:ln>
                        <a:solidFill>
                          <a:srgbClr val="FF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dirty="0" smtClean="0">
                          <a:ln>
                            <a:noFill/>
                          </a:ln>
                          <a:effectLst/>
                        </a:rPr>
                        <a:t>Atomic # (Z)</a:t>
                      </a:r>
                      <a:endParaRPr kumimoji="0" lang="en-US" sz="3200" b="1" i="0" u="none" strike="noStrike" cap="none" normalizeH="0" baseline="0" dirty="0" smtClean="0">
                        <a:ln>
                          <a:noFill/>
                        </a:ln>
                        <a:solidFill>
                          <a:srgbClr val="FF0000"/>
                        </a:solidFill>
                        <a:effectLst/>
                        <a:latin typeface="Comic Sans MS" pitchFamily="66" charset="0"/>
                      </a:endParaRPr>
                    </a:p>
                  </a:txBody>
                  <a:tcPr horzOverflow="overflow"/>
                </a:tc>
              </a:tr>
              <a:tr h="6434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dirty="0" smtClean="0">
                          <a:ln>
                            <a:noFill/>
                          </a:ln>
                          <a:effectLst/>
                        </a:rPr>
                        <a:t>Carbon</a:t>
                      </a:r>
                      <a:endParaRPr kumimoji="0" lang="en-US" sz="32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dirty="0" smtClean="0">
                          <a:ln>
                            <a:noFill/>
                          </a:ln>
                          <a:effectLst/>
                        </a:rPr>
                        <a:t>6</a:t>
                      </a:r>
                      <a:endParaRPr kumimoji="0" lang="en-US" sz="32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smtClean="0">
                          <a:ln>
                            <a:noFill/>
                          </a:ln>
                          <a:effectLst/>
                        </a:rPr>
                        <a:t>6</a:t>
                      </a:r>
                      <a:endParaRPr kumimoji="0" lang="en-US" sz="3200" b="1" i="0" u="none" strike="noStrike" cap="none" normalizeH="0" baseline="0" smtClean="0">
                        <a:ln>
                          <a:noFill/>
                        </a:ln>
                        <a:solidFill>
                          <a:srgbClr val="000000"/>
                        </a:solidFill>
                        <a:effectLst/>
                        <a:latin typeface="Comic Sans MS" pitchFamily="66" charset="0"/>
                      </a:endParaRPr>
                    </a:p>
                  </a:txBody>
                  <a:tcPr horzOverflow="overflow"/>
                </a:tc>
              </a:tr>
              <a:tr h="711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dirty="0" smtClean="0">
                          <a:ln>
                            <a:noFill/>
                          </a:ln>
                          <a:effectLst/>
                        </a:rPr>
                        <a:t>Phosphorus</a:t>
                      </a:r>
                      <a:endParaRPr kumimoji="0" lang="en-US" sz="32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dirty="0" smtClean="0">
                          <a:ln>
                            <a:noFill/>
                          </a:ln>
                          <a:effectLst/>
                        </a:rPr>
                        <a:t>15</a:t>
                      </a:r>
                      <a:endParaRPr kumimoji="0" lang="en-US" sz="32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dirty="0" smtClean="0">
                          <a:ln>
                            <a:noFill/>
                          </a:ln>
                          <a:effectLst/>
                        </a:rPr>
                        <a:t>15</a:t>
                      </a:r>
                      <a:endParaRPr kumimoji="0" lang="en-US" sz="3200" b="1" i="0" u="none" strike="noStrike" cap="none" normalizeH="0" baseline="0" dirty="0" smtClean="0">
                        <a:ln>
                          <a:noFill/>
                        </a:ln>
                        <a:solidFill>
                          <a:srgbClr val="000000"/>
                        </a:solidFill>
                        <a:effectLst/>
                        <a:latin typeface="Comic Sans MS" pitchFamily="66" charset="0"/>
                      </a:endParaRPr>
                    </a:p>
                  </a:txBody>
                  <a:tcPr horzOverflow="overflow"/>
                </a:tc>
              </a:tr>
              <a:tr h="711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smtClean="0">
                          <a:ln>
                            <a:noFill/>
                          </a:ln>
                          <a:effectLst/>
                        </a:rPr>
                        <a:t>Gold</a:t>
                      </a:r>
                      <a:endParaRPr kumimoji="0" lang="en-US" sz="3200" b="1" i="0" u="none" strike="noStrike" cap="none" normalizeH="0" baseline="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dirty="0" smtClean="0">
                          <a:ln>
                            <a:noFill/>
                          </a:ln>
                          <a:effectLst/>
                        </a:rPr>
                        <a:t>79</a:t>
                      </a:r>
                      <a:endParaRPr kumimoji="0" lang="en-US" sz="32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u="none" strike="noStrike" cap="none" normalizeH="0" baseline="0" dirty="0" smtClean="0">
                          <a:ln>
                            <a:noFill/>
                          </a:ln>
                          <a:effectLst/>
                        </a:rPr>
                        <a:t>79</a:t>
                      </a:r>
                      <a:endParaRPr kumimoji="0" lang="en-US" sz="3200" b="1" i="0" u="none" strike="noStrike" cap="none" normalizeH="0" baseline="0" dirty="0" smtClean="0">
                        <a:ln>
                          <a:noFill/>
                        </a:ln>
                        <a:solidFill>
                          <a:srgbClr val="000000"/>
                        </a:solidFill>
                        <a:effectLst/>
                        <a:latin typeface="Comic Sans MS" pitchFamily="66" charset="0"/>
                      </a:endParaRPr>
                    </a:p>
                  </a:txBody>
                  <a:tcPr horzOverflow="overflow"/>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469"/>
                                        </p:tgtEl>
                                        <p:attrNameLst>
                                          <p:attrName>style.visibility</p:attrName>
                                        </p:attrNameLst>
                                      </p:cBhvr>
                                      <p:to>
                                        <p:strVal val="visible"/>
                                      </p:to>
                                    </p:set>
                                    <p:animEffect transition="in" filter="dissolve">
                                      <p:cBhvr>
                                        <p:cTn id="7" dur="500"/>
                                        <p:tgtEl>
                                          <p:spTgt spid="17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76200"/>
            <a:ext cx="7772400" cy="609600"/>
          </a:xfrm>
        </p:spPr>
        <p:txBody>
          <a:bodyPr>
            <a:normAutofit fontScale="90000"/>
          </a:bodyPr>
          <a:lstStyle/>
          <a:p>
            <a:r>
              <a:rPr lang="en-US" u="sng" dirty="0">
                <a:solidFill>
                  <a:srgbClr val="000000"/>
                </a:solidFill>
              </a:rPr>
              <a:t>Mass Number</a:t>
            </a:r>
          </a:p>
        </p:txBody>
      </p:sp>
      <p:sp>
        <p:nvSpPr>
          <p:cNvPr id="18435" name="Text Box 3"/>
          <p:cNvSpPr txBox="1">
            <a:spLocks noChangeArrowheads="1"/>
          </p:cNvSpPr>
          <p:nvPr/>
        </p:nvSpPr>
        <p:spPr bwMode="auto">
          <a:xfrm>
            <a:off x="152400" y="228600"/>
            <a:ext cx="8991600" cy="1446550"/>
          </a:xfrm>
          <a:prstGeom prst="rect">
            <a:avLst/>
          </a:prstGeom>
          <a:noFill/>
          <a:ln w="9525">
            <a:noFill/>
            <a:miter lim="800000"/>
            <a:headEnd/>
            <a:tailEnd/>
          </a:ln>
          <a:effectLst/>
        </p:spPr>
        <p:txBody>
          <a:bodyPr wrap="square">
            <a:spAutoFit/>
          </a:bodyPr>
          <a:lstStyle/>
          <a:p>
            <a:r>
              <a:rPr lang="en-US" sz="4800" dirty="0">
                <a:solidFill>
                  <a:srgbClr val="FFFF00"/>
                </a:solidFill>
              </a:rPr>
              <a:t>Mass number </a:t>
            </a:r>
            <a:r>
              <a:rPr lang="en-US" sz="4000" dirty="0"/>
              <a:t>is the number of protons and neutrons in the nucleus of an isotope.</a:t>
            </a:r>
          </a:p>
        </p:txBody>
      </p:sp>
      <p:sp>
        <p:nvSpPr>
          <p:cNvPr id="18436" name="Text Box 4"/>
          <p:cNvSpPr txBox="1">
            <a:spLocks noChangeArrowheads="1"/>
          </p:cNvSpPr>
          <p:nvPr/>
        </p:nvSpPr>
        <p:spPr bwMode="auto">
          <a:xfrm>
            <a:off x="2743200" y="1676400"/>
            <a:ext cx="4442242" cy="830997"/>
          </a:xfrm>
          <a:prstGeom prst="rect">
            <a:avLst/>
          </a:prstGeom>
          <a:noFill/>
          <a:ln w="9525">
            <a:noFill/>
            <a:miter lim="800000"/>
            <a:headEnd/>
            <a:tailEnd/>
          </a:ln>
          <a:effectLst/>
        </p:spPr>
        <p:txBody>
          <a:bodyPr wrap="none">
            <a:spAutoFit/>
          </a:bodyPr>
          <a:lstStyle/>
          <a:p>
            <a:r>
              <a:rPr lang="en-US" sz="4800" dirty="0">
                <a:solidFill>
                  <a:schemeClr val="accent4">
                    <a:lumMod val="60000"/>
                    <a:lumOff val="40000"/>
                  </a:schemeClr>
                </a:solidFill>
              </a:rPr>
              <a:t>Mass # = p</a:t>
            </a:r>
            <a:r>
              <a:rPr lang="en-US" sz="4800" baseline="30000" dirty="0">
                <a:solidFill>
                  <a:schemeClr val="accent4">
                    <a:lumMod val="60000"/>
                    <a:lumOff val="40000"/>
                  </a:schemeClr>
                </a:solidFill>
              </a:rPr>
              <a:t>+</a:t>
            </a:r>
            <a:r>
              <a:rPr lang="en-US" sz="4800" dirty="0">
                <a:solidFill>
                  <a:schemeClr val="accent4">
                    <a:lumMod val="60000"/>
                    <a:lumOff val="40000"/>
                  </a:schemeClr>
                </a:solidFill>
              </a:rPr>
              <a:t>  +  n</a:t>
            </a:r>
            <a:r>
              <a:rPr lang="en-US" sz="4800" baseline="30000" dirty="0">
                <a:solidFill>
                  <a:schemeClr val="accent4">
                    <a:lumMod val="60000"/>
                    <a:lumOff val="40000"/>
                  </a:schemeClr>
                </a:solidFill>
              </a:rPr>
              <a:t>0</a:t>
            </a:r>
          </a:p>
        </p:txBody>
      </p:sp>
      <p:graphicFrame>
        <p:nvGraphicFramePr>
          <p:cNvPr id="18492" name="Group 60"/>
          <p:cNvGraphicFramePr>
            <a:graphicFrameLocks noGrp="1"/>
          </p:cNvGraphicFramePr>
          <p:nvPr/>
        </p:nvGraphicFramePr>
        <p:xfrm>
          <a:off x="609600" y="2590800"/>
          <a:ext cx="8001000" cy="2209800"/>
        </p:xfrm>
        <a:graphic>
          <a:graphicData uri="http://schemas.openxmlformats.org/drawingml/2006/table">
            <a:tbl>
              <a:tblPr>
                <a:tableStyleId>{5940675A-B579-460E-94D1-54222C63F5DA}</a:tableStyleId>
              </a:tblPr>
              <a:tblGrid>
                <a:gridCol w="3657600"/>
                <a:gridCol w="990600"/>
                <a:gridCol w="914400"/>
                <a:gridCol w="914400"/>
                <a:gridCol w="1524000"/>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solidFill>
                              <a:schemeClr val="bg1"/>
                            </a:solidFill>
                          </a:ln>
                          <a:effectLst/>
                        </a:rPr>
                        <a:t>Nuclide</a:t>
                      </a:r>
                      <a:endParaRPr kumimoji="0" lang="en-US" sz="2800" b="1" i="0" u="none" strike="noStrike" cap="none" normalizeH="0" baseline="0" dirty="0" smtClean="0">
                        <a:ln>
                          <a:solidFill>
                            <a:schemeClr val="bg1"/>
                          </a:solid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solidFill>
                              <a:schemeClr val="bg1"/>
                            </a:solidFill>
                          </a:ln>
                          <a:effectLst/>
                        </a:rPr>
                        <a:t>p</a:t>
                      </a:r>
                      <a:r>
                        <a:rPr kumimoji="0" lang="en-US" sz="2800" b="1" u="none" strike="noStrike" cap="none" normalizeH="0" baseline="30000" dirty="0" smtClean="0">
                          <a:ln>
                            <a:solidFill>
                              <a:schemeClr val="bg1"/>
                            </a:solidFill>
                          </a:ln>
                          <a:effectLst/>
                        </a:rPr>
                        <a:t>+</a:t>
                      </a:r>
                      <a:endParaRPr kumimoji="0" lang="en-US" sz="2800" b="1" i="0" u="none" strike="noStrike" cap="none" normalizeH="0" baseline="30000" dirty="0" smtClean="0">
                        <a:ln>
                          <a:solidFill>
                            <a:schemeClr val="bg1"/>
                          </a:solid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solidFill>
                              <a:schemeClr val="bg1"/>
                            </a:solidFill>
                          </a:ln>
                          <a:effectLst/>
                        </a:rPr>
                        <a:t>n</a:t>
                      </a:r>
                      <a:r>
                        <a:rPr kumimoji="0" lang="en-US" sz="2800" b="1" u="none" strike="noStrike" cap="none" normalizeH="0" baseline="30000" dirty="0" smtClean="0">
                          <a:ln>
                            <a:solidFill>
                              <a:schemeClr val="bg1"/>
                            </a:solidFill>
                          </a:ln>
                          <a:effectLst/>
                        </a:rPr>
                        <a:t>0</a:t>
                      </a:r>
                      <a:endParaRPr kumimoji="0" lang="en-US" sz="2800" b="1" i="0" u="none" strike="noStrike" cap="none" normalizeH="0" baseline="30000" dirty="0" smtClean="0">
                        <a:ln>
                          <a:solidFill>
                            <a:schemeClr val="bg1"/>
                          </a:solid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solidFill>
                              <a:schemeClr val="bg1"/>
                            </a:solidFill>
                          </a:ln>
                          <a:effectLst/>
                        </a:rPr>
                        <a:t>e</a:t>
                      </a:r>
                      <a:r>
                        <a:rPr kumimoji="0" lang="en-US" sz="2800" b="1" u="none" strike="noStrike" cap="none" normalizeH="0" baseline="30000" dirty="0" smtClean="0">
                          <a:ln>
                            <a:solidFill>
                              <a:schemeClr val="bg1"/>
                            </a:solidFill>
                          </a:ln>
                          <a:effectLst/>
                        </a:rPr>
                        <a:t>-</a:t>
                      </a:r>
                      <a:endParaRPr kumimoji="0" lang="en-US" sz="2800" b="1" i="0" u="none" strike="noStrike" cap="none" normalizeH="0" baseline="30000" dirty="0" smtClean="0">
                        <a:ln>
                          <a:solidFill>
                            <a:schemeClr val="bg1"/>
                          </a:solid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solidFill>
                              <a:schemeClr val="bg1"/>
                            </a:solidFill>
                          </a:ln>
                          <a:effectLst/>
                        </a:rPr>
                        <a:t>Mass #</a:t>
                      </a:r>
                      <a:endParaRPr kumimoji="0" lang="en-US" sz="2800" b="1" i="0" u="none" strike="noStrike" cap="none" normalizeH="0" baseline="0" dirty="0" smtClean="0">
                        <a:ln>
                          <a:solidFill>
                            <a:schemeClr val="bg1"/>
                          </a:solidFill>
                        </a:ln>
                        <a:solidFill>
                          <a:schemeClr val="tx1"/>
                        </a:solidFill>
                        <a:effectLst/>
                        <a:latin typeface="+mn-lt"/>
                      </a:endParaRPr>
                    </a:p>
                  </a:txBody>
                  <a:tcPr horzOverflow="overflow"/>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solidFill>
                              <a:schemeClr val="bg1"/>
                            </a:solidFill>
                          </a:ln>
                          <a:effectLst/>
                        </a:rPr>
                        <a:t>Oxygen -</a:t>
                      </a:r>
                      <a:r>
                        <a:rPr kumimoji="0" lang="en-US" sz="2000" b="1" u="none" strike="noStrike" cap="none" normalizeH="0" baseline="0" dirty="0" smtClean="0">
                          <a:ln>
                            <a:solidFill>
                              <a:schemeClr val="bg1"/>
                            </a:solidFill>
                          </a:ln>
                          <a:effectLst/>
                        </a:rPr>
                        <a:t> </a:t>
                      </a:r>
                      <a:endParaRPr kumimoji="0" lang="en-US" sz="2000" b="1" i="0" u="none" strike="noStrike" cap="none" normalizeH="0" baseline="0" dirty="0" smtClean="0">
                        <a:ln>
                          <a:solidFill>
                            <a:schemeClr val="bg1"/>
                          </a:solidFill>
                        </a:ln>
                        <a:solidFill>
                          <a:srgbClr val="000000"/>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solidFill>
                            <a:schemeClr val="bg1"/>
                          </a:solidFill>
                        </a:ln>
                        <a:solidFill>
                          <a:srgbClr val="000000"/>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solidFill>
                              <a:schemeClr val="bg1"/>
                            </a:solidFill>
                          </a:ln>
                          <a:effectLst/>
                        </a:rPr>
                        <a:t>10</a:t>
                      </a:r>
                      <a:endParaRPr kumimoji="0" lang="en-US" sz="2800" b="1" i="0" u="none" strike="noStrike" cap="none" normalizeH="0" baseline="0" dirty="0" smtClean="0">
                        <a:ln>
                          <a:solidFill>
                            <a:schemeClr val="bg1"/>
                          </a:solidFill>
                        </a:ln>
                        <a:solidFill>
                          <a:srgbClr val="000000"/>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solidFill>
                            <a:schemeClr val="bg1"/>
                          </a:solidFill>
                        </a:ln>
                        <a:solidFill>
                          <a:srgbClr val="000000"/>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solidFill>
                            <a:schemeClr val="bg1"/>
                          </a:solidFill>
                        </a:ln>
                        <a:solidFill>
                          <a:srgbClr val="000000"/>
                        </a:solidFill>
                        <a:effectLst/>
                        <a:latin typeface="+mn-lt"/>
                      </a:endParaRPr>
                    </a:p>
                  </a:txBody>
                  <a:tcPr horzOverflow="overflow"/>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u="none" strike="noStrike" cap="none" normalizeH="0" baseline="0" dirty="0" smtClean="0">
                          <a:ln>
                            <a:solidFill>
                              <a:schemeClr val="bg1"/>
                            </a:solidFill>
                          </a:ln>
                          <a:effectLst/>
                        </a:rPr>
                        <a:t>                                - </a:t>
                      </a:r>
                      <a:endParaRPr kumimoji="0" lang="en-US" sz="2000" b="1" i="0" u="none" strike="noStrike" cap="none" normalizeH="0" baseline="0" dirty="0" smtClean="0">
                        <a:ln>
                          <a:solidFill>
                            <a:schemeClr val="bg1"/>
                          </a:solidFill>
                        </a:ln>
                        <a:solidFill>
                          <a:srgbClr val="000000"/>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solidFill>
                              <a:schemeClr val="bg1"/>
                            </a:solidFill>
                          </a:ln>
                          <a:effectLst/>
                        </a:rPr>
                        <a:t>33</a:t>
                      </a:r>
                      <a:endParaRPr kumimoji="0" lang="en-US" sz="2800" b="1" i="0" u="none" strike="noStrike" cap="none" normalizeH="0" baseline="0" dirty="0" smtClean="0">
                        <a:ln>
                          <a:solidFill>
                            <a:schemeClr val="bg1"/>
                          </a:solidFill>
                        </a:ln>
                        <a:solidFill>
                          <a:srgbClr val="000000"/>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solidFill>
                              <a:schemeClr val="bg1"/>
                            </a:solidFill>
                          </a:ln>
                          <a:effectLst/>
                        </a:rPr>
                        <a:t>42</a:t>
                      </a:r>
                      <a:endParaRPr kumimoji="0" lang="en-US" sz="2800" b="1" i="0" u="none" strike="noStrike" cap="none" normalizeH="0" baseline="0" dirty="0" smtClean="0">
                        <a:ln>
                          <a:solidFill>
                            <a:schemeClr val="bg1"/>
                          </a:solidFill>
                        </a:ln>
                        <a:solidFill>
                          <a:srgbClr val="000000"/>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solidFill>
                            <a:schemeClr val="bg1"/>
                          </a:solidFill>
                        </a:ln>
                        <a:solidFill>
                          <a:srgbClr val="000000"/>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solidFill>
                            <a:schemeClr val="bg1"/>
                          </a:solidFill>
                        </a:ln>
                        <a:solidFill>
                          <a:srgbClr val="000000"/>
                        </a:solidFill>
                        <a:effectLst/>
                        <a:latin typeface="+mn-lt"/>
                      </a:endParaRPr>
                    </a:p>
                  </a:txBody>
                  <a:tcPr horzOverflow="overflow"/>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u="none" strike="noStrike" cap="none" normalizeH="0" baseline="0" dirty="0" smtClean="0">
                          <a:ln>
                            <a:solidFill>
                              <a:schemeClr val="bg1"/>
                            </a:solidFill>
                          </a:ln>
                          <a:effectLst/>
                        </a:rPr>
                        <a:t>                                     - </a:t>
                      </a:r>
                      <a:r>
                        <a:rPr kumimoji="0" lang="en-US" sz="2800" b="1" u="none" strike="noStrike" cap="none" normalizeH="0" baseline="0" dirty="0" smtClean="0">
                          <a:ln>
                            <a:solidFill>
                              <a:schemeClr val="bg1"/>
                            </a:solidFill>
                          </a:ln>
                          <a:effectLst/>
                        </a:rPr>
                        <a:t>31</a:t>
                      </a:r>
                      <a:endParaRPr kumimoji="0" lang="en-US" sz="2800" b="1" i="0" u="none" strike="noStrike" cap="none" normalizeH="0" baseline="0" dirty="0" smtClean="0">
                        <a:ln>
                          <a:solidFill>
                            <a:schemeClr val="bg1"/>
                          </a:solidFill>
                        </a:ln>
                        <a:solidFill>
                          <a:srgbClr val="000000"/>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solidFill>
                              <a:schemeClr val="bg1"/>
                            </a:solidFill>
                          </a:ln>
                          <a:effectLst/>
                        </a:rPr>
                        <a:t>15</a:t>
                      </a:r>
                      <a:endParaRPr kumimoji="0" lang="en-US" sz="2800" b="1" i="0" u="none" strike="noStrike" cap="none" normalizeH="0" baseline="0" dirty="0" smtClean="0">
                        <a:ln>
                          <a:solidFill>
                            <a:schemeClr val="bg1"/>
                          </a:solidFill>
                        </a:ln>
                        <a:solidFill>
                          <a:srgbClr val="000000"/>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solidFill>
                            <a:schemeClr val="bg1"/>
                          </a:solidFill>
                        </a:ln>
                        <a:solidFill>
                          <a:srgbClr val="000000"/>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solidFill>
                            <a:schemeClr val="bg1"/>
                          </a:solidFill>
                        </a:ln>
                        <a:solidFill>
                          <a:srgbClr val="000000"/>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solidFill>
                            <a:schemeClr val="bg1"/>
                          </a:solidFill>
                        </a:ln>
                        <a:solidFill>
                          <a:srgbClr val="000000"/>
                        </a:solidFill>
                        <a:effectLst/>
                        <a:latin typeface="+mn-lt"/>
                      </a:endParaRPr>
                    </a:p>
                  </a:txBody>
                  <a:tcPr horzOverflow="overflow"/>
                </a:tc>
              </a:tr>
            </a:tbl>
          </a:graphicData>
        </a:graphic>
      </p:graphicFrame>
      <p:sp>
        <p:nvSpPr>
          <p:cNvPr id="18480" name="Text Box 48"/>
          <p:cNvSpPr txBox="1">
            <a:spLocks noChangeArrowheads="1"/>
          </p:cNvSpPr>
          <p:nvPr/>
        </p:nvSpPr>
        <p:spPr bwMode="auto">
          <a:xfrm>
            <a:off x="4572000" y="3200400"/>
            <a:ext cx="367408" cy="523220"/>
          </a:xfrm>
          <a:prstGeom prst="rect">
            <a:avLst/>
          </a:prstGeom>
          <a:noFill/>
          <a:ln w="9525">
            <a:noFill/>
            <a:miter lim="800000"/>
            <a:headEnd/>
            <a:tailEnd/>
          </a:ln>
          <a:effectLst/>
        </p:spPr>
        <p:txBody>
          <a:bodyPr wrap="none">
            <a:spAutoFit/>
          </a:bodyPr>
          <a:lstStyle/>
          <a:p>
            <a:r>
              <a:rPr lang="en-US" sz="2800" dirty="0">
                <a:solidFill>
                  <a:srgbClr val="FF0000"/>
                </a:solidFill>
              </a:rPr>
              <a:t>8</a:t>
            </a:r>
          </a:p>
        </p:txBody>
      </p:sp>
      <p:sp>
        <p:nvSpPr>
          <p:cNvPr id="18481" name="Text Box 49"/>
          <p:cNvSpPr txBox="1">
            <a:spLocks noChangeArrowheads="1"/>
          </p:cNvSpPr>
          <p:nvPr/>
        </p:nvSpPr>
        <p:spPr bwMode="auto">
          <a:xfrm>
            <a:off x="6400800" y="3200400"/>
            <a:ext cx="367408" cy="523220"/>
          </a:xfrm>
          <a:prstGeom prst="rect">
            <a:avLst/>
          </a:prstGeom>
          <a:noFill/>
          <a:ln w="9525">
            <a:noFill/>
            <a:miter lim="800000"/>
            <a:headEnd/>
            <a:tailEnd/>
          </a:ln>
          <a:effectLst/>
        </p:spPr>
        <p:txBody>
          <a:bodyPr wrap="none">
            <a:spAutoFit/>
          </a:bodyPr>
          <a:lstStyle/>
          <a:p>
            <a:r>
              <a:rPr lang="en-US" sz="2800" dirty="0">
                <a:solidFill>
                  <a:srgbClr val="FF0000"/>
                </a:solidFill>
              </a:rPr>
              <a:t>8</a:t>
            </a:r>
          </a:p>
        </p:txBody>
      </p:sp>
      <p:sp>
        <p:nvSpPr>
          <p:cNvPr id="18482" name="Text Box 50"/>
          <p:cNvSpPr txBox="1">
            <a:spLocks noChangeArrowheads="1"/>
          </p:cNvSpPr>
          <p:nvPr/>
        </p:nvSpPr>
        <p:spPr bwMode="auto">
          <a:xfrm>
            <a:off x="7453311" y="3200400"/>
            <a:ext cx="550151" cy="523220"/>
          </a:xfrm>
          <a:prstGeom prst="rect">
            <a:avLst/>
          </a:prstGeom>
          <a:noFill/>
          <a:ln w="9525">
            <a:noFill/>
            <a:miter lim="800000"/>
            <a:headEnd/>
            <a:tailEnd/>
          </a:ln>
          <a:effectLst/>
        </p:spPr>
        <p:txBody>
          <a:bodyPr wrap="none">
            <a:spAutoFit/>
          </a:bodyPr>
          <a:lstStyle/>
          <a:p>
            <a:r>
              <a:rPr lang="en-US" sz="2800" dirty="0">
                <a:solidFill>
                  <a:srgbClr val="FF0000"/>
                </a:solidFill>
              </a:rPr>
              <a:t>18</a:t>
            </a:r>
          </a:p>
        </p:txBody>
      </p:sp>
      <p:sp>
        <p:nvSpPr>
          <p:cNvPr id="18483" name="Text Box 51"/>
          <p:cNvSpPr txBox="1">
            <a:spLocks noChangeArrowheads="1"/>
          </p:cNvSpPr>
          <p:nvPr/>
        </p:nvSpPr>
        <p:spPr bwMode="auto">
          <a:xfrm>
            <a:off x="2438400" y="3200400"/>
            <a:ext cx="550151" cy="523220"/>
          </a:xfrm>
          <a:prstGeom prst="rect">
            <a:avLst/>
          </a:prstGeom>
          <a:noFill/>
          <a:ln w="9525">
            <a:noFill/>
            <a:miter lim="800000"/>
            <a:headEnd/>
            <a:tailEnd/>
          </a:ln>
          <a:effectLst/>
        </p:spPr>
        <p:txBody>
          <a:bodyPr wrap="none">
            <a:spAutoFit/>
          </a:bodyPr>
          <a:lstStyle/>
          <a:p>
            <a:r>
              <a:rPr lang="en-US" sz="2800" dirty="0">
                <a:solidFill>
                  <a:srgbClr val="FF0000"/>
                </a:solidFill>
              </a:rPr>
              <a:t>18</a:t>
            </a:r>
          </a:p>
        </p:txBody>
      </p:sp>
      <p:sp>
        <p:nvSpPr>
          <p:cNvPr id="18484" name="Text Box 52"/>
          <p:cNvSpPr txBox="1">
            <a:spLocks noChangeArrowheads="1"/>
          </p:cNvSpPr>
          <p:nvPr/>
        </p:nvSpPr>
        <p:spPr bwMode="auto">
          <a:xfrm>
            <a:off x="762000" y="3733800"/>
            <a:ext cx="1335879" cy="523220"/>
          </a:xfrm>
          <a:prstGeom prst="rect">
            <a:avLst/>
          </a:prstGeom>
          <a:noFill/>
          <a:ln w="9525">
            <a:noFill/>
            <a:miter lim="800000"/>
            <a:headEnd/>
            <a:tailEnd/>
          </a:ln>
          <a:effectLst/>
        </p:spPr>
        <p:txBody>
          <a:bodyPr wrap="none">
            <a:spAutoFit/>
          </a:bodyPr>
          <a:lstStyle/>
          <a:p>
            <a:r>
              <a:rPr lang="en-US" sz="2800" dirty="0" smtClean="0">
                <a:solidFill>
                  <a:srgbClr val="FF0000"/>
                </a:solidFill>
              </a:rPr>
              <a:t>Arsenic </a:t>
            </a:r>
            <a:endParaRPr lang="en-US" sz="2800" dirty="0">
              <a:solidFill>
                <a:srgbClr val="FF0000"/>
              </a:solidFill>
            </a:endParaRPr>
          </a:p>
        </p:txBody>
      </p:sp>
      <p:sp>
        <p:nvSpPr>
          <p:cNvPr id="18485" name="Text Box 53"/>
          <p:cNvSpPr txBox="1">
            <a:spLocks noChangeArrowheads="1"/>
          </p:cNvSpPr>
          <p:nvPr/>
        </p:nvSpPr>
        <p:spPr bwMode="auto">
          <a:xfrm>
            <a:off x="2652711" y="3733800"/>
            <a:ext cx="550151" cy="523220"/>
          </a:xfrm>
          <a:prstGeom prst="rect">
            <a:avLst/>
          </a:prstGeom>
          <a:noFill/>
          <a:ln w="9525">
            <a:noFill/>
            <a:miter lim="800000"/>
            <a:headEnd/>
            <a:tailEnd/>
          </a:ln>
          <a:effectLst/>
        </p:spPr>
        <p:txBody>
          <a:bodyPr wrap="none">
            <a:spAutoFit/>
          </a:bodyPr>
          <a:lstStyle/>
          <a:p>
            <a:r>
              <a:rPr lang="en-US" sz="2800" dirty="0">
                <a:solidFill>
                  <a:srgbClr val="FF0000"/>
                </a:solidFill>
              </a:rPr>
              <a:t>75</a:t>
            </a:r>
          </a:p>
        </p:txBody>
      </p:sp>
      <p:sp>
        <p:nvSpPr>
          <p:cNvPr id="18486" name="Text Box 54"/>
          <p:cNvSpPr txBox="1">
            <a:spLocks noChangeArrowheads="1"/>
          </p:cNvSpPr>
          <p:nvPr/>
        </p:nvSpPr>
        <p:spPr bwMode="auto">
          <a:xfrm>
            <a:off x="6324600" y="3733800"/>
            <a:ext cx="550151" cy="523220"/>
          </a:xfrm>
          <a:prstGeom prst="rect">
            <a:avLst/>
          </a:prstGeom>
          <a:noFill/>
          <a:ln w="9525">
            <a:noFill/>
            <a:miter lim="800000"/>
            <a:headEnd/>
            <a:tailEnd/>
          </a:ln>
          <a:effectLst/>
        </p:spPr>
        <p:txBody>
          <a:bodyPr wrap="none">
            <a:spAutoFit/>
          </a:bodyPr>
          <a:lstStyle/>
          <a:p>
            <a:r>
              <a:rPr lang="en-US" sz="2800" dirty="0">
                <a:solidFill>
                  <a:srgbClr val="FF0000"/>
                </a:solidFill>
              </a:rPr>
              <a:t>33</a:t>
            </a:r>
          </a:p>
        </p:txBody>
      </p:sp>
      <p:sp>
        <p:nvSpPr>
          <p:cNvPr id="18487" name="Text Box 55"/>
          <p:cNvSpPr txBox="1">
            <a:spLocks noChangeArrowheads="1"/>
          </p:cNvSpPr>
          <p:nvPr/>
        </p:nvSpPr>
        <p:spPr bwMode="auto">
          <a:xfrm>
            <a:off x="7467600" y="3733800"/>
            <a:ext cx="550151" cy="523220"/>
          </a:xfrm>
          <a:prstGeom prst="rect">
            <a:avLst/>
          </a:prstGeom>
          <a:noFill/>
          <a:ln w="9525">
            <a:noFill/>
            <a:miter lim="800000"/>
            <a:headEnd/>
            <a:tailEnd/>
          </a:ln>
          <a:effectLst/>
        </p:spPr>
        <p:txBody>
          <a:bodyPr wrap="none">
            <a:spAutoFit/>
          </a:bodyPr>
          <a:lstStyle/>
          <a:p>
            <a:r>
              <a:rPr lang="en-US" sz="2800" dirty="0">
                <a:solidFill>
                  <a:srgbClr val="FF0000"/>
                </a:solidFill>
              </a:rPr>
              <a:t>75</a:t>
            </a:r>
          </a:p>
        </p:txBody>
      </p:sp>
      <p:sp>
        <p:nvSpPr>
          <p:cNvPr id="18493" name="Text Box 61"/>
          <p:cNvSpPr txBox="1">
            <a:spLocks noChangeArrowheads="1"/>
          </p:cNvSpPr>
          <p:nvPr/>
        </p:nvSpPr>
        <p:spPr bwMode="auto">
          <a:xfrm>
            <a:off x="685800" y="4267200"/>
            <a:ext cx="2133599" cy="523220"/>
          </a:xfrm>
          <a:prstGeom prst="rect">
            <a:avLst/>
          </a:prstGeom>
          <a:noFill/>
          <a:ln w="9525">
            <a:noFill/>
            <a:miter lim="800000"/>
            <a:headEnd/>
            <a:tailEnd/>
          </a:ln>
          <a:effectLst/>
        </p:spPr>
        <p:txBody>
          <a:bodyPr wrap="square">
            <a:spAutoFit/>
          </a:bodyPr>
          <a:lstStyle/>
          <a:p>
            <a:r>
              <a:rPr lang="en-US" sz="2800" dirty="0">
                <a:solidFill>
                  <a:srgbClr val="FF0000"/>
                </a:solidFill>
              </a:rPr>
              <a:t>Phosphorus</a:t>
            </a:r>
          </a:p>
        </p:txBody>
      </p:sp>
      <p:sp>
        <p:nvSpPr>
          <p:cNvPr id="18494" name="Text Box 62"/>
          <p:cNvSpPr txBox="1">
            <a:spLocks noChangeArrowheads="1"/>
          </p:cNvSpPr>
          <p:nvPr/>
        </p:nvSpPr>
        <p:spPr bwMode="auto">
          <a:xfrm>
            <a:off x="6324600" y="4267200"/>
            <a:ext cx="550151" cy="523220"/>
          </a:xfrm>
          <a:prstGeom prst="rect">
            <a:avLst/>
          </a:prstGeom>
          <a:noFill/>
          <a:ln w="9525">
            <a:noFill/>
            <a:miter lim="800000"/>
            <a:headEnd/>
            <a:tailEnd/>
          </a:ln>
          <a:effectLst/>
        </p:spPr>
        <p:txBody>
          <a:bodyPr wrap="none">
            <a:spAutoFit/>
          </a:bodyPr>
          <a:lstStyle/>
          <a:p>
            <a:r>
              <a:rPr lang="en-US" sz="2800" dirty="0">
                <a:solidFill>
                  <a:srgbClr val="FF0000"/>
                </a:solidFill>
              </a:rPr>
              <a:t>15</a:t>
            </a:r>
          </a:p>
        </p:txBody>
      </p:sp>
      <p:sp>
        <p:nvSpPr>
          <p:cNvPr id="18495" name="Text Box 63"/>
          <p:cNvSpPr txBox="1">
            <a:spLocks noChangeArrowheads="1"/>
          </p:cNvSpPr>
          <p:nvPr/>
        </p:nvSpPr>
        <p:spPr bwMode="auto">
          <a:xfrm>
            <a:off x="7467600" y="4267200"/>
            <a:ext cx="550151" cy="523220"/>
          </a:xfrm>
          <a:prstGeom prst="rect">
            <a:avLst/>
          </a:prstGeom>
          <a:noFill/>
          <a:ln w="9525">
            <a:noFill/>
            <a:miter lim="800000"/>
            <a:headEnd/>
            <a:tailEnd/>
          </a:ln>
          <a:effectLst/>
        </p:spPr>
        <p:txBody>
          <a:bodyPr wrap="none">
            <a:spAutoFit/>
          </a:bodyPr>
          <a:lstStyle/>
          <a:p>
            <a:r>
              <a:rPr lang="en-US" sz="2800" dirty="0">
                <a:solidFill>
                  <a:srgbClr val="FF0000"/>
                </a:solidFill>
              </a:rPr>
              <a:t>31</a:t>
            </a:r>
          </a:p>
        </p:txBody>
      </p:sp>
      <p:sp>
        <p:nvSpPr>
          <p:cNvPr id="18496" name="Text Box 64"/>
          <p:cNvSpPr txBox="1">
            <a:spLocks noChangeArrowheads="1"/>
          </p:cNvSpPr>
          <p:nvPr/>
        </p:nvSpPr>
        <p:spPr bwMode="auto">
          <a:xfrm>
            <a:off x="5410200" y="4277380"/>
            <a:ext cx="550151" cy="523220"/>
          </a:xfrm>
          <a:prstGeom prst="rect">
            <a:avLst/>
          </a:prstGeom>
          <a:noFill/>
          <a:ln w="9525">
            <a:noFill/>
            <a:miter lim="800000"/>
            <a:headEnd/>
            <a:tailEnd/>
          </a:ln>
          <a:effectLst/>
        </p:spPr>
        <p:txBody>
          <a:bodyPr wrap="none">
            <a:spAutoFit/>
          </a:bodyPr>
          <a:lstStyle/>
          <a:p>
            <a:r>
              <a:rPr lang="en-US" sz="2800" dirty="0">
                <a:solidFill>
                  <a:srgbClr val="FF0000"/>
                </a:solidFill>
              </a:rPr>
              <a:t>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slide(fromTop)">
                                      <p:cBhvr>
                                        <p:cTn id="7" dur="500"/>
                                        <p:tgtEl>
                                          <p:spTgt spid="1843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18492"/>
                                        </p:tgtEl>
                                        <p:attrNameLst>
                                          <p:attrName>style.visibility</p:attrName>
                                        </p:attrNameLst>
                                      </p:cBhvr>
                                      <p:to>
                                        <p:strVal val="visible"/>
                                      </p:to>
                                    </p:set>
                                    <p:animEffect transition="in" filter="slide(fromTop)">
                                      <p:cBhvr>
                                        <p:cTn id="12" dur="500"/>
                                        <p:tgtEl>
                                          <p:spTgt spid="1849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8480"/>
                                        </p:tgtEl>
                                        <p:attrNameLst>
                                          <p:attrName>style.visibility</p:attrName>
                                        </p:attrNameLst>
                                      </p:cBhvr>
                                      <p:to>
                                        <p:strVal val="visible"/>
                                      </p:to>
                                    </p:set>
                                    <p:animEffect transition="in" filter="slide(fromTop)">
                                      <p:cBhvr>
                                        <p:cTn id="17" dur="500"/>
                                        <p:tgtEl>
                                          <p:spTgt spid="18480"/>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8481"/>
                                        </p:tgtEl>
                                        <p:attrNameLst>
                                          <p:attrName>style.visibility</p:attrName>
                                        </p:attrNameLst>
                                      </p:cBhvr>
                                      <p:to>
                                        <p:strVal val="visible"/>
                                      </p:to>
                                    </p:set>
                                    <p:animEffect transition="in" filter="slide(fromTop)">
                                      <p:cBhvr>
                                        <p:cTn id="22" dur="500"/>
                                        <p:tgtEl>
                                          <p:spTgt spid="18481"/>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18482"/>
                                        </p:tgtEl>
                                        <p:attrNameLst>
                                          <p:attrName>style.visibility</p:attrName>
                                        </p:attrNameLst>
                                      </p:cBhvr>
                                      <p:to>
                                        <p:strVal val="visible"/>
                                      </p:to>
                                    </p:set>
                                    <p:animEffect transition="in" filter="slide(fromTop)">
                                      <p:cBhvr>
                                        <p:cTn id="27" dur="500"/>
                                        <p:tgtEl>
                                          <p:spTgt spid="18482"/>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18483"/>
                                        </p:tgtEl>
                                        <p:attrNameLst>
                                          <p:attrName>style.visibility</p:attrName>
                                        </p:attrNameLst>
                                      </p:cBhvr>
                                      <p:to>
                                        <p:strVal val="visible"/>
                                      </p:to>
                                    </p:set>
                                    <p:animEffect transition="in" filter="slide(fromTop)">
                                      <p:cBhvr>
                                        <p:cTn id="32" dur="500"/>
                                        <p:tgtEl>
                                          <p:spTgt spid="18483"/>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18484"/>
                                        </p:tgtEl>
                                        <p:attrNameLst>
                                          <p:attrName>style.visibility</p:attrName>
                                        </p:attrNameLst>
                                      </p:cBhvr>
                                      <p:to>
                                        <p:strVal val="visible"/>
                                      </p:to>
                                    </p:set>
                                    <p:animEffect transition="in" filter="slide(fromTop)">
                                      <p:cBhvr>
                                        <p:cTn id="37" dur="500"/>
                                        <p:tgtEl>
                                          <p:spTgt spid="18484"/>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18486"/>
                                        </p:tgtEl>
                                        <p:attrNameLst>
                                          <p:attrName>style.visibility</p:attrName>
                                        </p:attrNameLst>
                                      </p:cBhvr>
                                      <p:to>
                                        <p:strVal val="visible"/>
                                      </p:to>
                                    </p:set>
                                    <p:animEffect transition="in" filter="slide(fromTop)">
                                      <p:cBhvr>
                                        <p:cTn id="42" dur="500"/>
                                        <p:tgtEl>
                                          <p:spTgt spid="18486"/>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1" fill="hold" grpId="0" nodeType="clickEffect">
                                  <p:stCondLst>
                                    <p:cond delay="0"/>
                                  </p:stCondLst>
                                  <p:childTnLst>
                                    <p:set>
                                      <p:cBhvr>
                                        <p:cTn id="46" dur="1" fill="hold">
                                          <p:stCondLst>
                                            <p:cond delay="0"/>
                                          </p:stCondLst>
                                        </p:cTn>
                                        <p:tgtEl>
                                          <p:spTgt spid="18487"/>
                                        </p:tgtEl>
                                        <p:attrNameLst>
                                          <p:attrName>style.visibility</p:attrName>
                                        </p:attrNameLst>
                                      </p:cBhvr>
                                      <p:to>
                                        <p:strVal val="visible"/>
                                      </p:to>
                                    </p:set>
                                    <p:animEffect transition="in" filter="slide(fromTop)">
                                      <p:cBhvr>
                                        <p:cTn id="47" dur="500"/>
                                        <p:tgtEl>
                                          <p:spTgt spid="18487"/>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1" fill="hold" grpId="0" nodeType="clickEffect">
                                  <p:stCondLst>
                                    <p:cond delay="0"/>
                                  </p:stCondLst>
                                  <p:childTnLst>
                                    <p:set>
                                      <p:cBhvr>
                                        <p:cTn id="51" dur="1" fill="hold">
                                          <p:stCondLst>
                                            <p:cond delay="0"/>
                                          </p:stCondLst>
                                        </p:cTn>
                                        <p:tgtEl>
                                          <p:spTgt spid="18485"/>
                                        </p:tgtEl>
                                        <p:attrNameLst>
                                          <p:attrName>style.visibility</p:attrName>
                                        </p:attrNameLst>
                                      </p:cBhvr>
                                      <p:to>
                                        <p:strVal val="visible"/>
                                      </p:to>
                                    </p:set>
                                    <p:animEffect transition="in" filter="slide(fromTop)">
                                      <p:cBhvr>
                                        <p:cTn id="52" dur="500"/>
                                        <p:tgtEl>
                                          <p:spTgt spid="18485"/>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18495"/>
                                        </p:tgtEl>
                                        <p:attrNameLst>
                                          <p:attrName>style.visibility</p:attrName>
                                        </p:attrNameLst>
                                      </p:cBhvr>
                                      <p:to>
                                        <p:strVal val="visible"/>
                                      </p:to>
                                    </p:set>
                                    <p:animEffect transition="in" filter="slide(fromTop)">
                                      <p:cBhvr>
                                        <p:cTn id="57" dur="500"/>
                                        <p:tgtEl>
                                          <p:spTgt spid="18495"/>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1" fill="hold" grpId="0" nodeType="clickEffect">
                                  <p:stCondLst>
                                    <p:cond delay="0"/>
                                  </p:stCondLst>
                                  <p:childTnLst>
                                    <p:set>
                                      <p:cBhvr>
                                        <p:cTn id="61" dur="1" fill="hold">
                                          <p:stCondLst>
                                            <p:cond delay="0"/>
                                          </p:stCondLst>
                                        </p:cTn>
                                        <p:tgtEl>
                                          <p:spTgt spid="18493"/>
                                        </p:tgtEl>
                                        <p:attrNameLst>
                                          <p:attrName>style.visibility</p:attrName>
                                        </p:attrNameLst>
                                      </p:cBhvr>
                                      <p:to>
                                        <p:strVal val="visible"/>
                                      </p:to>
                                    </p:set>
                                    <p:animEffect transition="in" filter="slide(fromTop)">
                                      <p:cBhvr>
                                        <p:cTn id="62" dur="500"/>
                                        <p:tgtEl>
                                          <p:spTgt spid="18493"/>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1" fill="hold" grpId="0" nodeType="clickEffect">
                                  <p:stCondLst>
                                    <p:cond delay="0"/>
                                  </p:stCondLst>
                                  <p:childTnLst>
                                    <p:set>
                                      <p:cBhvr>
                                        <p:cTn id="66" dur="1" fill="hold">
                                          <p:stCondLst>
                                            <p:cond delay="0"/>
                                          </p:stCondLst>
                                        </p:cTn>
                                        <p:tgtEl>
                                          <p:spTgt spid="18494"/>
                                        </p:tgtEl>
                                        <p:attrNameLst>
                                          <p:attrName>style.visibility</p:attrName>
                                        </p:attrNameLst>
                                      </p:cBhvr>
                                      <p:to>
                                        <p:strVal val="visible"/>
                                      </p:to>
                                    </p:set>
                                    <p:animEffect transition="in" filter="slide(fromTop)">
                                      <p:cBhvr>
                                        <p:cTn id="67" dur="500"/>
                                        <p:tgtEl>
                                          <p:spTgt spid="18494"/>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1" fill="hold" grpId="0" nodeType="clickEffect">
                                  <p:stCondLst>
                                    <p:cond delay="0"/>
                                  </p:stCondLst>
                                  <p:childTnLst>
                                    <p:set>
                                      <p:cBhvr>
                                        <p:cTn id="71" dur="1" fill="hold">
                                          <p:stCondLst>
                                            <p:cond delay="0"/>
                                          </p:stCondLst>
                                        </p:cTn>
                                        <p:tgtEl>
                                          <p:spTgt spid="18496"/>
                                        </p:tgtEl>
                                        <p:attrNameLst>
                                          <p:attrName>style.visibility</p:attrName>
                                        </p:attrNameLst>
                                      </p:cBhvr>
                                      <p:to>
                                        <p:strVal val="visible"/>
                                      </p:to>
                                    </p:set>
                                    <p:animEffect transition="in" filter="slide(fromTop)">
                                      <p:cBhvr>
                                        <p:cTn id="72" dur="500"/>
                                        <p:tgtEl>
                                          <p:spTgt spid="18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utoUpdateAnimBg="0"/>
      <p:bldP spid="18480" grpId="0" autoUpdateAnimBg="0"/>
      <p:bldP spid="18481" grpId="0" autoUpdateAnimBg="0"/>
      <p:bldP spid="18482" grpId="0" autoUpdateAnimBg="0"/>
      <p:bldP spid="18483" grpId="0" autoUpdateAnimBg="0"/>
      <p:bldP spid="18484" grpId="0" autoUpdateAnimBg="0"/>
      <p:bldP spid="18485" grpId="0" autoUpdateAnimBg="0"/>
      <p:bldP spid="18486" grpId="0" autoUpdateAnimBg="0"/>
      <p:bldP spid="18487" grpId="0" autoUpdateAnimBg="0"/>
      <p:bldP spid="18493" grpId="0" autoUpdateAnimBg="0"/>
      <p:bldP spid="18494" grpId="0" autoUpdateAnimBg="0"/>
      <p:bldP spid="18495" grpId="0" autoUpdateAnimBg="0"/>
      <p:bldP spid="1849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38200" y="228600"/>
            <a:ext cx="7696200" cy="533400"/>
          </a:xfrm>
        </p:spPr>
        <p:txBody>
          <a:bodyPr>
            <a:normAutofit fontScale="90000"/>
          </a:bodyPr>
          <a:lstStyle/>
          <a:p>
            <a:r>
              <a:rPr lang="en-US" dirty="0">
                <a:solidFill>
                  <a:srgbClr val="000000"/>
                </a:solidFill>
              </a:rPr>
              <a:t>Isotopes</a:t>
            </a:r>
            <a:endParaRPr lang="en-US" sz="2800" dirty="0">
              <a:solidFill>
                <a:srgbClr val="000000"/>
              </a:solidFill>
            </a:endParaRPr>
          </a:p>
        </p:txBody>
      </p:sp>
      <p:sp>
        <p:nvSpPr>
          <p:cNvPr id="19459" name="Text Box 3"/>
          <p:cNvSpPr txBox="1">
            <a:spLocks noChangeArrowheads="1"/>
          </p:cNvSpPr>
          <p:nvPr/>
        </p:nvSpPr>
        <p:spPr bwMode="auto">
          <a:xfrm>
            <a:off x="304800" y="0"/>
            <a:ext cx="8839200" cy="1938992"/>
          </a:xfrm>
          <a:prstGeom prst="rect">
            <a:avLst/>
          </a:prstGeom>
          <a:noFill/>
          <a:ln w="9525">
            <a:noFill/>
            <a:miter lim="800000"/>
            <a:headEnd/>
            <a:tailEnd/>
          </a:ln>
          <a:effectLst/>
        </p:spPr>
        <p:txBody>
          <a:bodyPr wrap="square">
            <a:spAutoFit/>
          </a:bodyPr>
          <a:lstStyle/>
          <a:p>
            <a:r>
              <a:rPr lang="en-US" sz="4800" dirty="0">
                <a:solidFill>
                  <a:srgbClr val="FFFF00"/>
                </a:solidFill>
              </a:rPr>
              <a:t>Isotopes</a:t>
            </a:r>
            <a:r>
              <a:rPr lang="en-US" sz="3600" dirty="0"/>
              <a:t> are atoms of the same element having different masses due to varying numbers of neutrons.</a:t>
            </a:r>
          </a:p>
        </p:txBody>
      </p:sp>
      <p:graphicFrame>
        <p:nvGraphicFramePr>
          <p:cNvPr id="19554" name="Group 98"/>
          <p:cNvGraphicFramePr>
            <a:graphicFrameLocks noGrp="1"/>
          </p:cNvGraphicFramePr>
          <p:nvPr/>
        </p:nvGraphicFramePr>
        <p:xfrm>
          <a:off x="762000" y="2302057"/>
          <a:ext cx="7620000" cy="4555943"/>
        </p:xfrm>
        <a:graphic>
          <a:graphicData uri="http://schemas.openxmlformats.org/drawingml/2006/table">
            <a:tbl>
              <a:tblPr>
                <a:tableStyleId>{616DA210-FB5B-4158-B5E0-FEB733F419BA}</a:tableStyleId>
              </a:tblPr>
              <a:tblGrid>
                <a:gridCol w="1828800"/>
                <a:gridCol w="1219200"/>
                <a:gridCol w="1371600"/>
                <a:gridCol w="1371600"/>
                <a:gridCol w="1828800"/>
              </a:tblGrid>
              <a:tr h="45719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Isotope</a:t>
                      </a:r>
                      <a:endParaRPr kumimoji="0" lang="en-US" sz="2400" b="1" i="0" u="none" strike="noStrike" cap="none" normalizeH="0" baseline="0" dirty="0" smtClean="0">
                        <a:ln>
                          <a:noFill/>
                        </a:ln>
                        <a:solidFill>
                          <a:srgbClr val="C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Protons</a:t>
                      </a:r>
                      <a:endParaRPr kumimoji="0" lang="en-US" sz="2400" b="1" i="0" u="none" strike="noStrike" cap="none" normalizeH="0" baseline="0" dirty="0" smtClean="0">
                        <a:ln>
                          <a:noFill/>
                        </a:ln>
                        <a:solidFill>
                          <a:srgbClr val="C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Electrons</a:t>
                      </a:r>
                      <a:endParaRPr kumimoji="0" lang="en-US" sz="2400" b="1" i="0" u="none" strike="noStrike" cap="none" normalizeH="0" baseline="0" dirty="0" smtClean="0">
                        <a:ln>
                          <a:noFill/>
                        </a:ln>
                        <a:solidFill>
                          <a:srgbClr val="C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Neutrons</a:t>
                      </a:r>
                      <a:endParaRPr kumimoji="0" lang="en-US" sz="2400" b="1" i="0" u="none" strike="noStrike" cap="none" normalizeH="0" baseline="0" dirty="0" smtClean="0">
                        <a:ln>
                          <a:noFill/>
                        </a:ln>
                        <a:solidFill>
                          <a:srgbClr val="C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Nucleus</a:t>
                      </a:r>
                      <a:endParaRPr kumimoji="0" lang="en-US" sz="2400" b="1" i="0" u="none" strike="noStrike" cap="none" normalizeH="0" baseline="0" dirty="0" smtClean="0">
                        <a:ln>
                          <a:noFill/>
                        </a:ln>
                        <a:solidFill>
                          <a:srgbClr val="C00000"/>
                        </a:solidFill>
                        <a:effectLst/>
                        <a:latin typeface="Comic Sans MS" pitchFamily="66" charset="0"/>
                      </a:endParaRPr>
                    </a:p>
                  </a:txBody>
                  <a:tcPr horzOverflow="overflow"/>
                </a:tc>
              </a:tr>
              <a:tr h="11386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Hydrogen–1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a:t>
                      </a:r>
                      <a:r>
                        <a:rPr kumimoji="0" lang="en-US" sz="2400" b="1" u="none" strike="noStrike" cap="none" normalizeH="0" baseline="0" dirty="0" err="1" smtClean="0">
                          <a:ln>
                            <a:noFill/>
                          </a:ln>
                          <a:effectLst/>
                        </a:rPr>
                        <a:t>protium</a:t>
                      </a:r>
                      <a:r>
                        <a:rPr kumimoji="0" lang="en-US" sz="2400" b="1" u="none" strike="noStrike" cap="none" normalizeH="0" baseline="0" dirty="0" smtClean="0">
                          <a:ln>
                            <a:noFill/>
                          </a:ln>
                          <a:effectLst/>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1</a:t>
                      </a:r>
                      <a:endParaRPr kumimoji="0" lang="en-US" sz="24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1</a:t>
                      </a:r>
                      <a:endParaRPr kumimoji="0" lang="en-US" sz="24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0</a:t>
                      </a:r>
                      <a:endParaRPr kumimoji="0" lang="en-US" sz="24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omic Sans MS" pitchFamily="66" charset="0"/>
                      </a:endParaRPr>
                    </a:p>
                  </a:txBody>
                  <a:tcPr horzOverflow="overflow"/>
                </a:tc>
              </a:tr>
              <a:tr h="98978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Hydrogen-2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(deuterium)</a:t>
                      </a:r>
                      <a:endParaRPr kumimoji="0" lang="en-US" sz="24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smtClean="0">
                          <a:ln>
                            <a:noFill/>
                          </a:ln>
                          <a:effectLst/>
                        </a:rPr>
                        <a:t>1</a:t>
                      </a:r>
                      <a:endParaRPr kumimoji="0" lang="en-US" sz="2400" b="1" i="0" u="none" strike="noStrike" cap="none" normalizeH="0" baseline="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1</a:t>
                      </a:r>
                      <a:endParaRPr kumimoji="0" lang="en-US" sz="24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1</a:t>
                      </a:r>
                      <a:endParaRPr kumimoji="0" lang="en-US" sz="24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omic Sans MS" pitchFamily="66" charset="0"/>
                      </a:endParaRPr>
                    </a:p>
                  </a:txBody>
                  <a:tcPr horzOverflow="overflow"/>
                </a:tc>
              </a:tr>
              <a:tr h="148519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Hydrogen-3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(tritium)</a:t>
                      </a:r>
                      <a:endParaRPr kumimoji="0" lang="en-US" sz="24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1</a:t>
                      </a:r>
                      <a:endParaRPr kumimoji="0" lang="en-US" sz="24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1</a:t>
                      </a:r>
                      <a:endParaRPr kumimoji="0" lang="en-US" sz="24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2</a:t>
                      </a:r>
                      <a:endParaRPr kumimoji="0" lang="en-US" sz="24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omic Sans MS" pitchFamily="66" charset="0"/>
                      </a:endParaRPr>
                    </a:p>
                  </a:txBody>
                  <a:tcPr horzOverflow="overflow"/>
                </a:tc>
              </a:tr>
            </a:tbl>
          </a:graphicData>
        </a:graphic>
      </p:graphicFrame>
      <p:pic>
        <p:nvPicPr>
          <p:cNvPr id="19546" name="Picture 90" descr="H1"/>
          <p:cNvPicPr>
            <a:picLocks noChangeAspect="1" noChangeArrowheads="1"/>
          </p:cNvPicPr>
          <p:nvPr/>
        </p:nvPicPr>
        <p:blipFill>
          <a:blip r:embed="rId2" cstate="print"/>
          <a:srcRect/>
          <a:stretch>
            <a:fillRect/>
          </a:stretch>
        </p:blipFill>
        <p:spPr bwMode="auto">
          <a:xfrm>
            <a:off x="7010400" y="2971800"/>
            <a:ext cx="696912" cy="731838"/>
          </a:xfrm>
          <a:prstGeom prst="rect">
            <a:avLst/>
          </a:prstGeom>
          <a:noFill/>
        </p:spPr>
      </p:pic>
      <p:pic>
        <p:nvPicPr>
          <p:cNvPr id="19549" name="Picture 93" descr="H2"/>
          <p:cNvPicPr>
            <a:picLocks noChangeAspect="1" noChangeArrowheads="1"/>
          </p:cNvPicPr>
          <p:nvPr/>
        </p:nvPicPr>
        <p:blipFill>
          <a:blip r:embed="rId3" cstate="print"/>
          <a:srcRect/>
          <a:stretch>
            <a:fillRect/>
          </a:stretch>
        </p:blipFill>
        <p:spPr bwMode="auto">
          <a:xfrm>
            <a:off x="6934200" y="4114800"/>
            <a:ext cx="982663" cy="868363"/>
          </a:xfrm>
          <a:prstGeom prst="rect">
            <a:avLst/>
          </a:prstGeom>
          <a:noFill/>
        </p:spPr>
      </p:pic>
      <p:pic>
        <p:nvPicPr>
          <p:cNvPr id="19553" name="Picture 97" descr="H3"/>
          <p:cNvPicPr>
            <a:picLocks noChangeAspect="1" noChangeArrowheads="1"/>
          </p:cNvPicPr>
          <p:nvPr/>
        </p:nvPicPr>
        <p:blipFill>
          <a:blip r:embed="rId4" cstate="print"/>
          <a:srcRect/>
          <a:stretch>
            <a:fillRect/>
          </a:stretch>
        </p:blipFill>
        <p:spPr bwMode="auto">
          <a:xfrm>
            <a:off x="6781800" y="5410200"/>
            <a:ext cx="1165225" cy="11779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9554"/>
                                        </p:tgtEl>
                                        <p:attrNameLst>
                                          <p:attrName>style.visibility</p:attrName>
                                        </p:attrNameLst>
                                      </p:cBhvr>
                                      <p:to>
                                        <p:strVal val="visible"/>
                                      </p:to>
                                    </p:set>
                                    <p:animEffect transition="in" filter="wipe(up)">
                                      <p:cBhvr>
                                        <p:cTn id="7" dur="500"/>
                                        <p:tgtEl>
                                          <p:spTgt spid="1955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19546"/>
                                        </p:tgtEl>
                                        <p:attrNameLst>
                                          <p:attrName>style.visibility</p:attrName>
                                        </p:attrNameLst>
                                      </p:cBhvr>
                                      <p:to>
                                        <p:strVal val="visible"/>
                                      </p:to>
                                    </p:set>
                                    <p:animEffect transition="in" filter="slide(fromTop)">
                                      <p:cBhvr>
                                        <p:cTn id="12" dur="500"/>
                                        <p:tgtEl>
                                          <p:spTgt spid="1954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19549"/>
                                        </p:tgtEl>
                                        <p:attrNameLst>
                                          <p:attrName>style.visibility</p:attrName>
                                        </p:attrNameLst>
                                      </p:cBhvr>
                                      <p:to>
                                        <p:strVal val="visible"/>
                                      </p:to>
                                    </p:set>
                                    <p:animEffect transition="in" filter="slide(fromTop)">
                                      <p:cBhvr>
                                        <p:cTn id="17" dur="500"/>
                                        <p:tgtEl>
                                          <p:spTgt spid="1954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19553"/>
                                        </p:tgtEl>
                                        <p:attrNameLst>
                                          <p:attrName>style.visibility</p:attrName>
                                        </p:attrNameLst>
                                      </p:cBhvr>
                                      <p:to>
                                        <p:strVal val="visible"/>
                                      </p:to>
                                    </p:set>
                                    <p:animEffect transition="in" filter="slide(fromTop)">
                                      <p:cBhvr>
                                        <p:cTn id="22" dur="500"/>
                                        <p:tgtEl>
                                          <p:spTgt spid="19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a:solidFill>
              <a:srgbClr val="FFFF99"/>
            </a:solidFill>
          </a:ln>
        </p:spPr>
        <p:txBody>
          <a:bodyPr>
            <a:noAutofit/>
          </a:bodyPr>
          <a:lstStyle/>
          <a:p>
            <a:r>
              <a:rPr lang="en-US" b="1" dirty="0" smtClean="0">
                <a:solidFill>
                  <a:srgbClr val="00FFCC"/>
                </a:solidFill>
              </a:rPr>
              <a:t>Real World Application - ISOTOPES</a:t>
            </a:r>
            <a:endParaRPr lang="en-US" b="1" dirty="0">
              <a:solidFill>
                <a:srgbClr val="00FFCC"/>
              </a:solidFill>
            </a:endParaRPr>
          </a:p>
        </p:txBody>
      </p:sp>
      <p:sp>
        <p:nvSpPr>
          <p:cNvPr id="3" name="Content Placeholder 2"/>
          <p:cNvSpPr>
            <a:spLocks noGrp="1"/>
          </p:cNvSpPr>
          <p:nvPr>
            <p:ph idx="1"/>
          </p:nvPr>
        </p:nvSpPr>
        <p:spPr>
          <a:xfrm>
            <a:off x="228600" y="1600200"/>
            <a:ext cx="8686800" cy="4525963"/>
          </a:xfrm>
        </p:spPr>
        <p:txBody>
          <a:bodyPr>
            <a:noAutofit/>
          </a:bodyPr>
          <a:lstStyle/>
          <a:p>
            <a:r>
              <a:rPr lang="en-US" sz="2000" dirty="0"/>
              <a:t>Isotopes are used in a multitude of everyday objects. Smoke detectors, for instance, often contain a small amount of americium-241. One of the radioactive properties of this material allows for smoke to be detected at an extremely early stage.</a:t>
            </a:r>
          </a:p>
          <a:p>
            <a:r>
              <a:rPr lang="en-US" sz="2000" dirty="0"/>
              <a:t>Another rising use for radioactive isotopes is food irradiation. This is a process where food is exposed to the radiation of an element, often cobalt-60, though not in direct contact with it. With the high energy particles that are passing through the food, bacteria and microorganisms are killed. Cellular processes that lead to over-ripening and spoiling are also hindered.</a:t>
            </a:r>
          </a:p>
          <a:p>
            <a:r>
              <a:rPr lang="en-US" sz="2000" dirty="0"/>
              <a:t>Carbon, the main element in organic materials, has a variety of isotopes that are present in living organisms. By analyzing the abundances of these carbon molecules, paleontologists are able to discover the age of organic materials from bones to clothing.</a:t>
            </a:r>
          </a:p>
        </p:txBody>
      </p:sp>
    </p:spTree>
    <p:extLst>
      <p:ext uri="{BB962C8B-B14F-4D97-AF65-F5344CB8AC3E}">
        <p14:creationId xmlns:p14="http://schemas.microsoft.com/office/powerpoint/2010/main" val="1737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590800" y="0"/>
            <a:ext cx="3962400" cy="685800"/>
          </a:xfrm>
          <a:noFill/>
          <a:ln/>
        </p:spPr>
        <p:txBody>
          <a:bodyPr lIns="90488" tIns="44450" rIns="90488" bIns="44450">
            <a:normAutofit fontScale="90000"/>
          </a:bodyPr>
          <a:lstStyle/>
          <a:p>
            <a:r>
              <a:rPr lang="en-US" dirty="0">
                <a:solidFill>
                  <a:srgbClr val="000000"/>
                </a:solidFill>
              </a:rPr>
              <a:t>Atomic Masses</a:t>
            </a:r>
          </a:p>
        </p:txBody>
      </p:sp>
      <p:graphicFrame>
        <p:nvGraphicFramePr>
          <p:cNvPr id="30764" name="Group 44"/>
          <p:cNvGraphicFramePr>
            <a:graphicFrameLocks noGrp="1"/>
          </p:cNvGraphicFramePr>
          <p:nvPr/>
        </p:nvGraphicFramePr>
        <p:xfrm>
          <a:off x="838200" y="1752600"/>
          <a:ext cx="7239000" cy="4114800"/>
        </p:xfrm>
        <a:graphic>
          <a:graphicData uri="http://schemas.openxmlformats.org/drawingml/2006/table">
            <a:tbl>
              <a:tblPr>
                <a:tableStyleId>{616DA210-FB5B-4158-B5E0-FEB733F419BA}</a:tableStyleId>
              </a:tblPr>
              <a:tblGrid>
                <a:gridCol w="1600200"/>
                <a:gridCol w="1295400"/>
                <a:gridCol w="2362200"/>
                <a:gridCol w="1981200"/>
              </a:tblGrid>
              <a:tr h="7924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Isotope</a:t>
                      </a:r>
                      <a:endParaRPr kumimoji="0" lang="en-US" sz="2800" b="1" i="0" u="none" strike="noStrike" cap="none" normalizeH="0" baseline="0" dirty="0" smtClean="0">
                        <a:ln>
                          <a:noFill/>
                        </a:ln>
                        <a:solidFill>
                          <a:srgbClr val="FF33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Symbol</a:t>
                      </a:r>
                      <a:endParaRPr kumimoji="0" lang="en-US" sz="2800" b="1" i="0" u="none" strike="noStrike" cap="none" normalizeH="0" baseline="0" dirty="0" smtClean="0">
                        <a:ln>
                          <a:noFill/>
                        </a:ln>
                        <a:solidFill>
                          <a:srgbClr val="FF33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Composition of the nucleus</a:t>
                      </a:r>
                      <a:endParaRPr kumimoji="0" lang="en-US" sz="2800" b="1" i="0" u="none" strike="noStrike" cap="none" normalizeH="0" baseline="0" dirty="0" smtClean="0">
                        <a:ln>
                          <a:noFill/>
                        </a:ln>
                        <a:solidFill>
                          <a:srgbClr val="FF33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 in nature</a:t>
                      </a:r>
                      <a:endParaRPr kumimoji="0" lang="en-US" sz="2800" b="1" i="0" u="none" strike="noStrike" cap="none" normalizeH="0" baseline="0" smtClean="0">
                        <a:ln>
                          <a:noFill/>
                        </a:ln>
                        <a:solidFill>
                          <a:srgbClr val="FF3300"/>
                        </a:solidFill>
                        <a:effectLst/>
                        <a:latin typeface="Comic Sans MS" pitchFamily="66" charset="0"/>
                      </a:endParaRPr>
                    </a:p>
                  </a:txBody>
                  <a:tcPr horzOverflow="overflow"/>
                </a:tc>
              </a:tr>
              <a:tr h="10566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Carbon-12</a:t>
                      </a:r>
                      <a:endParaRPr kumimoji="0" lang="en-US" sz="28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30000" dirty="0" smtClean="0">
                          <a:ln>
                            <a:noFill/>
                          </a:ln>
                          <a:effectLst/>
                        </a:rPr>
                        <a:t>12</a:t>
                      </a:r>
                      <a:r>
                        <a:rPr kumimoji="0" lang="en-US" sz="2800" u="none" strike="noStrike" cap="none" normalizeH="0" baseline="0" dirty="0" smtClean="0">
                          <a:ln>
                            <a:noFill/>
                          </a:ln>
                          <a:effectLst/>
                        </a:rPr>
                        <a:t>C</a:t>
                      </a:r>
                      <a:endParaRPr kumimoji="0" lang="en-US" sz="28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6 protons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6 neutrons</a:t>
                      </a:r>
                      <a:endParaRPr kumimoji="0" lang="en-US" sz="28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98.89%</a:t>
                      </a:r>
                      <a:endParaRPr kumimoji="0" lang="en-US" sz="2800" b="1" i="0" u="none" strike="noStrike" cap="none" normalizeH="0" baseline="0" smtClean="0">
                        <a:ln>
                          <a:noFill/>
                        </a:ln>
                        <a:solidFill>
                          <a:srgbClr val="000000"/>
                        </a:solidFill>
                        <a:effectLst/>
                        <a:latin typeface="Comic Sans MS" pitchFamily="66" charset="0"/>
                      </a:endParaRPr>
                    </a:p>
                  </a:txBody>
                  <a:tcPr horzOverflow="overflow"/>
                </a:tc>
              </a:tr>
              <a:tr h="10566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Carbon-13</a:t>
                      </a:r>
                      <a:endParaRPr kumimoji="0" lang="en-US" sz="2800" b="1" i="0" u="none" strike="noStrike" cap="none" normalizeH="0" baseline="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30000" smtClean="0">
                          <a:ln>
                            <a:noFill/>
                          </a:ln>
                          <a:effectLst/>
                        </a:rPr>
                        <a:t>13</a:t>
                      </a:r>
                      <a:r>
                        <a:rPr kumimoji="0" lang="en-US" sz="2800" u="none" strike="noStrike" cap="none" normalizeH="0" baseline="0" smtClean="0">
                          <a:ln>
                            <a:noFill/>
                          </a:ln>
                          <a:effectLst/>
                        </a:rPr>
                        <a:t>C</a:t>
                      </a:r>
                      <a:endParaRPr kumimoji="0" lang="en-US" sz="2800" b="1" i="0" u="none" strike="noStrike" cap="none" normalizeH="0" baseline="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6 protons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7 neutrons</a:t>
                      </a:r>
                      <a:endParaRPr kumimoji="0" lang="en-US" sz="28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1.11%</a:t>
                      </a:r>
                      <a:endParaRPr kumimoji="0" lang="en-US" sz="2800" b="1" i="0" u="none" strike="noStrike" cap="none" normalizeH="0" baseline="0" dirty="0" smtClean="0">
                        <a:ln>
                          <a:noFill/>
                        </a:ln>
                        <a:solidFill>
                          <a:srgbClr val="000000"/>
                        </a:solidFill>
                        <a:effectLst/>
                        <a:latin typeface="Comic Sans MS" pitchFamily="66" charset="0"/>
                      </a:endParaRPr>
                    </a:p>
                  </a:txBody>
                  <a:tcPr horzOverflow="overflow"/>
                </a:tc>
              </a:tr>
              <a:tr h="10566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smtClean="0">
                          <a:ln>
                            <a:noFill/>
                          </a:ln>
                          <a:effectLst/>
                        </a:rPr>
                        <a:t>Carbon-14</a:t>
                      </a:r>
                      <a:endParaRPr kumimoji="0" lang="en-US" sz="2800" b="1" i="0" u="none" strike="noStrike" cap="none" normalizeH="0" baseline="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30000" smtClean="0">
                          <a:ln>
                            <a:noFill/>
                          </a:ln>
                          <a:effectLst/>
                        </a:rPr>
                        <a:t>14</a:t>
                      </a:r>
                      <a:r>
                        <a:rPr kumimoji="0" lang="en-US" sz="2800" u="none" strike="noStrike" cap="none" normalizeH="0" baseline="0" smtClean="0">
                          <a:ln>
                            <a:noFill/>
                          </a:ln>
                          <a:effectLst/>
                        </a:rPr>
                        <a:t>C</a:t>
                      </a:r>
                      <a:endParaRPr kumimoji="0" lang="en-US" sz="2800" b="1" i="0" u="none" strike="noStrike" cap="none" normalizeH="0" baseline="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6 protons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8 neutrons</a:t>
                      </a:r>
                      <a:endParaRPr kumimoji="0" lang="en-US" sz="2800" b="1" i="0" u="none" strike="noStrike" cap="none" normalizeH="0" baseline="0" dirty="0" smtClean="0">
                        <a:ln>
                          <a:noFill/>
                        </a:ln>
                        <a:solidFill>
                          <a:srgbClr val="000000"/>
                        </a:solidFill>
                        <a:effectLst/>
                        <a:latin typeface="Comic Sans MS" pitchFamily="6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&lt;0.01%</a:t>
                      </a:r>
                      <a:endParaRPr kumimoji="0" lang="en-US" sz="2800" b="1" i="0" u="none" strike="noStrike" cap="none" normalizeH="0" baseline="0" dirty="0" smtClean="0">
                        <a:ln>
                          <a:noFill/>
                        </a:ln>
                        <a:solidFill>
                          <a:srgbClr val="000000"/>
                        </a:solidFill>
                        <a:effectLst/>
                        <a:latin typeface="Comic Sans MS" pitchFamily="66" charset="0"/>
                      </a:endParaRPr>
                    </a:p>
                  </a:txBody>
                  <a:tcPr horzOverflow="overflow"/>
                </a:tc>
              </a:tr>
            </a:tbl>
          </a:graphicData>
        </a:graphic>
      </p:graphicFrame>
      <p:sp>
        <p:nvSpPr>
          <p:cNvPr id="30762" name="Text Box 42"/>
          <p:cNvSpPr txBox="1">
            <a:spLocks noChangeArrowheads="1"/>
          </p:cNvSpPr>
          <p:nvPr/>
        </p:nvSpPr>
        <p:spPr bwMode="auto">
          <a:xfrm>
            <a:off x="304800" y="0"/>
            <a:ext cx="9144000" cy="1384995"/>
          </a:xfrm>
          <a:prstGeom prst="rect">
            <a:avLst/>
          </a:prstGeom>
          <a:noFill/>
          <a:ln w="9525">
            <a:noFill/>
            <a:miter lim="800000"/>
            <a:headEnd/>
            <a:tailEnd/>
          </a:ln>
          <a:effectLst/>
        </p:spPr>
        <p:txBody>
          <a:bodyPr wrap="square">
            <a:spAutoFit/>
          </a:bodyPr>
          <a:lstStyle/>
          <a:p>
            <a:r>
              <a:rPr lang="en-US" sz="4800" dirty="0">
                <a:solidFill>
                  <a:srgbClr val="FFFF00"/>
                </a:solidFill>
              </a:rPr>
              <a:t>Atomic mass </a:t>
            </a:r>
            <a:r>
              <a:rPr lang="en-US" sz="3600" dirty="0"/>
              <a:t>is the average of all the naturally </a:t>
            </a:r>
            <a:r>
              <a:rPr lang="en-US" sz="3600" dirty="0" smtClean="0"/>
              <a:t>occurring isotopes </a:t>
            </a:r>
            <a:r>
              <a:rPr lang="en-US" sz="3600" dirty="0"/>
              <a:t>of that element.</a:t>
            </a:r>
          </a:p>
        </p:txBody>
      </p:sp>
      <p:sp>
        <p:nvSpPr>
          <p:cNvPr id="30763" name="Text Box 43"/>
          <p:cNvSpPr txBox="1">
            <a:spLocks noChangeArrowheads="1"/>
          </p:cNvSpPr>
          <p:nvPr/>
        </p:nvSpPr>
        <p:spPr bwMode="auto">
          <a:xfrm>
            <a:off x="5562600" y="6019800"/>
            <a:ext cx="3048000" cy="584775"/>
          </a:xfrm>
          <a:prstGeom prst="rect">
            <a:avLst/>
          </a:prstGeom>
          <a:solidFill>
            <a:schemeClr val="accent2">
              <a:lumMod val="75000"/>
            </a:schemeClr>
          </a:solidFill>
          <a:ln w="9525">
            <a:solidFill>
              <a:srgbClr val="FF3300"/>
            </a:solidFill>
            <a:miter lim="800000"/>
            <a:headEnd/>
            <a:tailEnd/>
          </a:ln>
          <a:effectLst/>
        </p:spPr>
        <p:txBody>
          <a:bodyPr wrap="square">
            <a:spAutoFit/>
          </a:bodyPr>
          <a:lstStyle/>
          <a:p>
            <a:r>
              <a:rPr lang="en-US" sz="3200" dirty="0"/>
              <a:t>Carbon = 12.011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764"/>
                                        </p:tgtEl>
                                        <p:attrNameLst>
                                          <p:attrName>style.visibility</p:attrName>
                                        </p:attrNameLst>
                                      </p:cBhvr>
                                      <p:to>
                                        <p:strVal val="visible"/>
                                      </p:to>
                                    </p:set>
                                    <p:animEffect transition="in" filter="wipe(left)">
                                      <p:cBhvr>
                                        <p:cTn id="7" dur="500"/>
                                        <p:tgtEl>
                                          <p:spTgt spid="3076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0763"/>
                                        </p:tgtEl>
                                        <p:attrNameLst>
                                          <p:attrName>style.visibility</p:attrName>
                                        </p:attrNameLst>
                                      </p:cBhvr>
                                      <p:to>
                                        <p:strVal val="visible"/>
                                      </p:to>
                                    </p:set>
                                    <p:animEffect transition="in" filter="slide(fromTop)">
                                      <p:cBhvr>
                                        <p:cTn id="12" dur="500"/>
                                        <p:tgtEl>
                                          <p:spTgt spid="30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3"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Weight Average Atomic Mass</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 atomic masses given on the periodic table are WEIGHT-AVERAGED masses.</a:t>
            </a:r>
          </a:p>
          <a:p>
            <a:r>
              <a:rPr lang="en-US" dirty="0" smtClean="0"/>
              <a:t>This is calculated using both the  masses of each isotope and their percent abundances in nature.</a:t>
            </a:r>
          </a:p>
          <a:p>
            <a:r>
              <a:rPr lang="en-US" dirty="0" smtClean="0"/>
              <a:t>For the purposes of simplicity, we will round weight-average mass to the THOUSANDTHS place.</a:t>
            </a:r>
          </a:p>
          <a:p>
            <a:r>
              <a:rPr lang="en-US" dirty="0" smtClean="0"/>
              <a:t>The weight-average mass is based on the abundance of the naturally occurring isotopes of that element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find the weight-average mass of an element given the mass of each isotope and each isotopes percent abundance: </a:t>
            </a:r>
          </a:p>
          <a:p>
            <a:pPr>
              <a:buNone/>
            </a:pPr>
            <a:r>
              <a:rPr lang="en-US" dirty="0" smtClean="0"/>
              <a:t> </a:t>
            </a:r>
          </a:p>
          <a:p>
            <a:pPr>
              <a:buNone/>
            </a:pPr>
            <a:r>
              <a:rPr lang="en-US" dirty="0" smtClean="0"/>
              <a:t>WAM = </a:t>
            </a:r>
          </a:p>
          <a:p>
            <a:pPr>
              <a:buNone/>
            </a:pPr>
            <a:r>
              <a:rPr lang="en-US" dirty="0"/>
              <a:t>	</a:t>
            </a:r>
            <a:r>
              <a:rPr lang="en-US" dirty="0" smtClean="0"/>
              <a:t>(</a:t>
            </a:r>
            <a:r>
              <a:rPr lang="en-US" dirty="0" err="1" smtClean="0"/>
              <a:t>massisotope</a:t>
            </a:r>
            <a:r>
              <a:rPr lang="en-US" dirty="0" smtClean="0"/>
              <a:t> 1 X % ) + (</a:t>
            </a:r>
            <a:r>
              <a:rPr lang="en-US" dirty="0" err="1" smtClean="0"/>
              <a:t>massisotope</a:t>
            </a:r>
            <a:r>
              <a:rPr lang="en-US" dirty="0" smtClean="0"/>
              <a:t> 2 X % ) + (</a:t>
            </a:r>
            <a:r>
              <a:rPr lang="en-US" dirty="0" err="1" smtClean="0"/>
              <a:t>massisotope</a:t>
            </a:r>
            <a:r>
              <a:rPr lang="en-US" dirty="0" smtClean="0"/>
              <a:t> 3 X % ) + etc…</a:t>
            </a:r>
            <a:endParaRPr lang="en-US" dirty="0"/>
          </a:p>
        </p:txBody>
      </p:sp>
      <p:sp>
        <p:nvSpPr>
          <p:cNvPr id="4" name="Title 1"/>
          <p:cNvSpPr>
            <a:spLocks noGrp="1"/>
          </p:cNvSpPr>
          <p:nvPr>
            <p:ph type="title"/>
          </p:nvPr>
        </p:nvSpPr>
        <p:spPr/>
        <p:txBody>
          <a:bodyPr/>
          <a:lstStyle/>
          <a:p>
            <a:r>
              <a:rPr lang="en-US" dirty="0" smtClean="0">
                <a:solidFill>
                  <a:srgbClr val="FFFF00"/>
                </a:solidFill>
              </a:rPr>
              <a:t>Weight Average Atomic Mass</a:t>
            </a:r>
            <a:endParaRPr lang="en-US"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Atomic Mass Unit (AMU)</a:t>
            </a:r>
            <a:endParaRPr lang="en-US" dirty="0">
              <a:solidFill>
                <a:srgbClr val="FFFF00"/>
              </a:solidFill>
            </a:endParaRPr>
          </a:p>
        </p:txBody>
      </p:sp>
      <p:sp>
        <p:nvSpPr>
          <p:cNvPr id="3" name="Content Placeholder 2"/>
          <p:cNvSpPr>
            <a:spLocks noGrp="1"/>
          </p:cNvSpPr>
          <p:nvPr>
            <p:ph idx="1"/>
          </p:nvPr>
        </p:nvSpPr>
        <p:spPr>
          <a:xfrm>
            <a:off x="457200" y="1447800"/>
            <a:ext cx="8229600" cy="5181600"/>
          </a:xfrm>
        </p:spPr>
        <p:txBody>
          <a:bodyPr>
            <a:normAutofit/>
          </a:bodyPr>
          <a:lstStyle/>
          <a:p>
            <a:pPr>
              <a:lnSpc>
                <a:spcPct val="90000"/>
              </a:lnSpc>
              <a:defRPr/>
            </a:pPr>
            <a:r>
              <a:rPr lang="en-US" sz="3600" dirty="0" err="1" smtClean="0"/>
              <a:t>amu</a:t>
            </a:r>
            <a:r>
              <a:rPr lang="en-US" sz="3600" dirty="0" smtClean="0"/>
              <a:t> </a:t>
            </a:r>
            <a:r>
              <a:rPr lang="en-US" sz="3600" dirty="0"/>
              <a:t>= atomic mass unit</a:t>
            </a:r>
          </a:p>
          <a:p>
            <a:pPr lvl="1">
              <a:lnSpc>
                <a:spcPct val="90000"/>
              </a:lnSpc>
              <a:defRPr/>
            </a:pPr>
            <a:r>
              <a:rPr lang="en-US" sz="3200" dirty="0"/>
              <a:t>the ratio of the average mass per atom of the element to 1/12 of the mass of 12C in its nuclear and electronic ground state. </a:t>
            </a:r>
          </a:p>
          <a:p>
            <a:r>
              <a:rPr lang="en-US" sz="3600" dirty="0" smtClean="0"/>
              <a:t>An  atomic mass unit is actually an average mass, found by taking the mass of a C-12 nucleus and dividing it by 12</a:t>
            </a:r>
          </a:p>
          <a:p>
            <a:pPr lvl="1"/>
            <a:r>
              <a:rPr lang="en-US" sz="3200" dirty="0" smtClean="0"/>
              <a:t>Hydrogen = 1amu, 1/12 of C</a:t>
            </a:r>
          </a:p>
          <a:p>
            <a:pPr lvl="1"/>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0E41E70C-A5BD-44B7-874A-B1411888024D}" type="slidenum">
              <a:rPr lang="en-US"/>
              <a:pPr>
                <a:defRPr/>
              </a:pPr>
              <a:t>18</a:t>
            </a:fld>
            <a:endParaRPr lang="en-US"/>
          </a:p>
        </p:txBody>
      </p:sp>
      <p:sp>
        <p:nvSpPr>
          <p:cNvPr id="292867" name="Rectangle 3"/>
          <p:cNvSpPr>
            <a:spLocks noGrp="1" noChangeArrowheads="1"/>
          </p:cNvSpPr>
          <p:nvPr>
            <p:ph type="body" idx="1"/>
          </p:nvPr>
        </p:nvSpPr>
        <p:spPr>
          <a:xfrm>
            <a:off x="0" y="0"/>
            <a:ext cx="9144000" cy="7315200"/>
          </a:xfrm>
        </p:spPr>
        <p:txBody>
          <a:bodyPr>
            <a:normAutofit/>
          </a:bodyPr>
          <a:lstStyle/>
          <a:p>
            <a:pPr marL="609600" indent="-609600" eaLnBrk="1" hangingPunct="1">
              <a:lnSpc>
                <a:spcPct val="90000"/>
              </a:lnSpc>
              <a:buFont typeface="Wingdings" pitchFamily="2" charset="2"/>
              <a:buNone/>
              <a:defRPr/>
            </a:pPr>
            <a:r>
              <a:rPr lang="en-US" sz="2200" dirty="0" smtClean="0"/>
              <a:t>                            </a:t>
            </a:r>
            <a:r>
              <a:rPr lang="en-US" sz="2600" dirty="0" smtClean="0"/>
              <a:t>         Carbon has two stable isotopes</a:t>
            </a:r>
          </a:p>
          <a:p>
            <a:pPr marL="990600" lvl="1" indent="-533400" eaLnBrk="1" hangingPunct="1">
              <a:lnSpc>
                <a:spcPct val="90000"/>
              </a:lnSpc>
              <a:buFont typeface="Wingdings" pitchFamily="2" charset="2"/>
              <a:buNone/>
              <a:defRPr/>
            </a:pPr>
            <a:r>
              <a:rPr lang="en-US" sz="2600" dirty="0" smtClean="0"/>
              <a:t>Carbon-12 has natural abundance of 98.89% and 12.000 </a:t>
            </a:r>
            <a:r>
              <a:rPr lang="en-US" sz="2600" dirty="0" err="1" smtClean="0"/>
              <a:t>amu</a:t>
            </a:r>
            <a:endParaRPr lang="en-US" sz="2600" dirty="0" smtClean="0"/>
          </a:p>
          <a:p>
            <a:pPr marL="990600" lvl="1" indent="-533400" eaLnBrk="1" hangingPunct="1">
              <a:lnSpc>
                <a:spcPct val="90000"/>
              </a:lnSpc>
              <a:buFont typeface="Wingdings" pitchFamily="2" charset="2"/>
              <a:buNone/>
              <a:defRPr/>
            </a:pPr>
            <a:r>
              <a:rPr lang="en-US" sz="2600" dirty="0" smtClean="0"/>
              <a:t>Carbon-13 has natural abundance of 1.11% and 13.003 </a:t>
            </a:r>
            <a:r>
              <a:rPr lang="en-US" sz="2600" dirty="0" err="1" smtClean="0"/>
              <a:t>amu</a:t>
            </a:r>
            <a:endParaRPr lang="en-US" sz="2600" dirty="0" smtClean="0"/>
          </a:p>
          <a:p>
            <a:pPr marL="990600" lvl="1" indent="-533400" algn="ctr" eaLnBrk="1" hangingPunct="1">
              <a:lnSpc>
                <a:spcPct val="90000"/>
              </a:lnSpc>
              <a:buFont typeface="Wingdings" pitchFamily="2" charset="2"/>
              <a:buNone/>
              <a:defRPr/>
            </a:pPr>
            <a:r>
              <a:rPr lang="en-US" sz="2600" dirty="0" smtClean="0"/>
              <a:t>Calculate the atomic mass</a:t>
            </a:r>
          </a:p>
          <a:p>
            <a:pPr marL="990600" lvl="1" indent="-533400" eaLnBrk="1" hangingPunct="1">
              <a:lnSpc>
                <a:spcPct val="90000"/>
              </a:lnSpc>
              <a:buFont typeface="Wingdings" pitchFamily="2" charset="2"/>
              <a:buNone/>
              <a:defRPr/>
            </a:pPr>
            <a:endParaRPr lang="en-US" sz="2000" dirty="0" smtClean="0"/>
          </a:p>
          <a:p>
            <a:pPr marL="990600" lvl="1" indent="-533400" eaLnBrk="1" hangingPunct="1">
              <a:lnSpc>
                <a:spcPct val="90000"/>
              </a:lnSpc>
              <a:buFont typeface="Wingdings" pitchFamily="2" charset="2"/>
              <a:buAutoNum type="arabicPeriod"/>
              <a:defRPr/>
            </a:pPr>
            <a:r>
              <a:rPr lang="en-US" sz="2600" dirty="0" smtClean="0"/>
              <a:t>Givens</a:t>
            </a:r>
          </a:p>
          <a:p>
            <a:pPr marL="1371600" lvl="2" indent="-457200" eaLnBrk="1" hangingPunct="1">
              <a:lnSpc>
                <a:spcPct val="90000"/>
              </a:lnSpc>
              <a:buFont typeface="Wingdings" pitchFamily="2" charset="2"/>
              <a:buNone/>
              <a:defRPr/>
            </a:pPr>
            <a:r>
              <a:rPr lang="en-US" sz="2600" dirty="0" smtClean="0"/>
              <a:t>Carbon-12   m=12.000 </a:t>
            </a:r>
            <a:r>
              <a:rPr lang="en-US" sz="2600" dirty="0" err="1" smtClean="0"/>
              <a:t>amu</a:t>
            </a:r>
            <a:r>
              <a:rPr lang="en-US" sz="2600" dirty="0" smtClean="0"/>
              <a:t>  Abundance= 98.89%=0.9889</a:t>
            </a:r>
          </a:p>
          <a:p>
            <a:pPr marL="1371600" lvl="2" indent="-457200" eaLnBrk="1" hangingPunct="1">
              <a:lnSpc>
                <a:spcPct val="90000"/>
              </a:lnSpc>
              <a:buFont typeface="Wingdings" pitchFamily="2" charset="2"/>
              <a:buNone/>
              <a:defRPr/>
            </a:pPr>
            <a:r>
              <a:rPr lang="en-US" sz="2600" dirty="0" smtClean="0"/>
              <a:t>Carbon-13   m = 13.003 </a:t>
            </a:r>
            <a:r>
              <a:rPr lang="en-US" sz="2600" dirty="0" err="1" smtClean="0"/>
              <a:t>amu</a:t>
            </a:r>
            <a:r>
              <a:rPr lang="en-US" sz="2600" dirty="0" smtClean="0"/>
              <a:t> Abundance = 1.11%=0.0111   </a:t>
            </a:r>
          </a:p>
          <a:p>
            <a:pPr marL="990600" lvl="1" indent="-533400" eaLnBrk="1" hangingPunct="1">
              <a:lnSpc>
                <a:spcPct val="90000"/>
              </a:lnSpc>
              <a:buFont typeface="Wingdings" pitchFamily="2" charset="2"/>
              <a:buAutoNum type="arabicPeriod"/>
              <a:defRPr/>
            </a:pPr>
            <a:r>
              <a:rPr lang="en-US" sz="2600" dirty="0" smtClean="0"/>
              <a:t>Formula </a:t>
            </a:r>
          </a:p>
          <a:p>
            <a:pPr marL="990600" lvl="1" indent="-533400" eaLnBrk="1" hangingPunct="1">
              <a:lnSpc>
                <a:spcPct val="90000"/>
              </a:lnSpc>
              <a:buFont typeface="Wingdings" pitchFamily="2" charset="2"/>
              <a:buNone/>
              <a:defRPr/>
            </a:pPr>
            <a:r>
              <a:rPr lang="en-US" sz="2600" dirty="0" smtClean="0"/>
              <a:t>	atomic mass of carbon-</a:t>
            </a:r>
            <a:r>
              <a:rPr lang="en-US" sz="2600" dirty="0" err="1" smtClean="0"/>
              <a:t>avg</a:t>
            </a:r>
            <a:r>
              <a:rPr lang="en-US" sz="2600" dirty="0" smtClean="0"/>
              <a:t> </a:t>
            </a:r>
          </a:p>
          <a:p>
            <a:pPr marL="990600" lvl="1" indent="-533400" eaLnBrk="1" hangingPunct="1">
              <a:lnSpc>
                <a:spcPct val="90000"/>
              </a:lnSpc>
              <a:buFont typeface="Wingdings" pitchFamily="2" charset="2"/>
              <a:buNone/>
              <a:defRPr/>
            </a:pPr>
            <a:r>
              <a:rPr lang="en-US" sz="2600" dirty="0" smtClean="0"/>
              <a:t>	= (mass C-12 x </a:t>
            </a:r>
            <a:r>
              <a:rPr lang="en-US" sz="2600" dirty="0" err="1" smtClean="0"/>
              <a:t>nat.abund</a:t>
            </a:r>
            <a:r>
              <a:rPr lang="en-US" sz="2600" dirty="0" smtClean="0"/>
              <a:t>) + (mass C-13 x </a:t>
            </a:r>
            <a:r>
              <a:rPr lang="en-US" sz="2600" dirty="0" err="1" smtClean="0"/>
              <a:t>nat.abund</a:t>
            </a:r>
            <a:r>
              <a:rPr lang="en-US" sz="2600" dirty="0" smtClean="0"/>
              <a:t>.)</a:t>
            </a:r>
          </a:p>
          <a:p>
            <a:pPr marL="990600" lvl="1" indent="-533400" eaLnBrk="1" hangingPunct="1">
              <a:lnSpc>
                <a:spcPct val="90000"/>
              </a:lnSpc>
              <a:buFont typeface="Wingdings" pitchFamily="2" charset="2"/>
              <a:buAutoNum type="arabicPeriod" startAt="3"/>
              <a:defRPr/>
            </a:pPr>
            <a:r>
              <a:rPr lang="en-US" sz="2600" dirty="0" smtClean="0"/>
              <a:t>Plug in the #s</a:t>
            </a:r>
          </a:p>
          <a:p>
            <a:pPr marL="990600" lvl="1" indent="-533400" eaLnBrk="1" hangingPunct="1">
              <a:lnSpc>
                <a:spcPct val="90000"/>
              </a:lnSpc>
              <a:buFont typeface="Wingdings" pitchFamily="2" charset="2"/>
              <a:buNone/>
              <a:defRPr/>
            </a:pPr>
            <a:r>
              <a:rPr lang="en-US" sz="2600" dirty="0" smtClean="0"/>
              <a:t>	</a:t>
            </a:r>
            <a:r>
              <a:rPr lang="en-US" sz="2600" b="1" dirty="0" smtClean="0"/>
              <a:t>(12.000amu x 0.9889)  + (13.003 </a:t>
            </a:r>
            <a:r>
              <a:rPr lang="en-US" sz="2600" b="1" dirty="0" err="1" smtClean="0"/>
              <a:t>amu</a:t>
            </a:r>
            <a:r>
              <a:rPr lang="en-US" sz="2600" b="1" dirty="0" smtClean="0"/>
              <a:t> x 0.0111)</a:t>
            </a:r>
          </a:p>
          <a:p>
            <a:pPr marL="990600" lvl="1" indent="-533400" eaLnBrk="1" hangingPunct="1">
              <a:lnSpc>
                <a:spcPct val="90000"/>
              </a:lnSpc>
              <a:buFont typeface="Wingdings" pitchFamily="2" charset="2"/>
              <a:buNone/>
              <a:defRPr/>
            </a:pPr>
            <a:r>
              <a:rPr lang="en-US" sz="2600" dirty="0" smtClean="0"/>
              <a:t>	= 12.011 </a:t>
            </a:r>
            <a:r>
              <a:rPr lang="en-US" sz="2600" dirty="0" err="1" smtClean="0"/>
              <a:t>amu</a:t>
            </a:r>
            <a:endParaRPr lang="en-US" sz="2600" dirty="0" smtClean="0"/>
          </a:p>
          <a:p>
            <a:pPr marL="990600" lvl="1" indent="-533400" eaLnBrk="1" hangingPunct="1">
              <a:lnSpc>
                <a:spcPct val="90000"/>
              </a:lnSpc>
              <a:buFont typeface="Wingdings" pitchFamily="2" charset="2"/>
              <a:buNone/>
              <a:defRPr/>
            </a:pPr>
            <a:r>
              <a:rPr lang="en-US" sz="2600" dirty="0" smtClean="0"/>
              <a:t>	= 12.0 </a:t>
            </a:r>
            <a:r>
              <a:rPr lang="en-US" sz="2600" dirty="0" err="1" smtClean="0"/>
              <a:t>amu</a:t>
            </a:r>
            <a:endParaRPr lang="en-US" sz="2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28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28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28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286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286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286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2867">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2867">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2867">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2867">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92867">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2867">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286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5105400" cy="1143000"/>
          </a:xfrm>
        </p:spPr>
        <p:txBody>
          <a:bodyPr/>
          <a:lstStyle/>
          <a:p>
            <a:r>
              <a:rPr lang="en-US" dirty="0" smtClean="0">
                <a:solidFill>
                  <a:srgbClr val="FFFF00"/>
                </a:solidFill>
              </a:rPr>
              <a:t>Subatomic Particles</a:t>
            </a:r>
            <a:endParaRPr lang="en-US" dirty="0">
              <a:solidFill>
                <a:srgbClr val="FFFF00"/>
              </a:solidFill>
            </a:endParaRPr>
          </a:p>
        </p:txBody>
      </p:sp>
      <p:sp>
        <p:nvSpPr>
          <p:cNvPr id="3" name="Content Placeholder 2"/>
          <p:cNvSpPr>
            <a:spLocks noGrp="1"/>
          </p:cNvSpPr>
          <p:nvPr>
            <p:ph idx="1"/>
          </p:nvPr>
        </p:nvSpPr>
        <p:spPr>
          <a:xfrm>
            <a:off x="609600" y="1676400"/>
            <a:ext cx="8229600" cy="4525963"/>
          </a:xfrm>
        </p:spPr>
        <p:txBody>
          <a:bodyPr/>
          <a:lstStyle/>
          <a:p>
            <a:r>
              <a:rPr lang="en-US" dirty="0" smtClean="0"/>
              <a:t>Over the past century scientist have discovered  that the atom is composed  of 3 subatomic particles:</a:t>
            </a:r>
          </a:p>
          <a:p>
            <a:pPr lvl="1">
              <a:buNone/>
            </a:pPr>
            <a:r>
              <a:rPr lang="en-US" sz="5400" dirty="0" smtClean="0"/>
              <a:t> Protons</a:t>
            </a:r>
          </a:p>
          <a:p>
            <a:pPr lvl="1">
              <a:buNone/>
            </a:pPr>
            <a:r>
              <a:rPr lang="en-US" sz="5400" dirty="0" smtClean="0"/>
              <a:t>Neutrons</a:t>
            </a:r>
          </a:p>
          <a:p>
            <a:pPr lvl="1">
              <a:buNone/>
            </a:pPr>
            <a:r>
              <a:rPr lang="en-US" sz="5400" dirty="0" smtClean="0"/>
              <a:t>Electrons</a:t>
            </a:r>
            <a:endParaRPr lang="en-US" sz="5400" dirty="0"/>
          </a:p>
        </p:txBody>
      </p:sp>
      <p:pic>
        <p:nvPicPr>
          <p:cNvPr id="10242" name="Picture 2" descr="http://d1jqu7g1y74ds1.cloudfront.net/wp-content/uploads/2010/02/c-atom_e1.gif"/>
          <p:cNvPicPr>
            <a:picLocks noChangeAspect="1" noChangeArrowheads="1"/>
          </p:cNvPicPr>
          <p:nvPr/>
        </p:nvPicPr>
        <p:blipFill>
          <a:blip r:embed="rId2" cstate="print"/>
          <a:srcRect/>
          <a:stretch>
            <a:fillRect/>
          </a:stretch>
        </p:blipFill>
        <p:spPr bwMode="auto">
          <a:xfrm>
            <a:off x="4648200" y="2901950"/>
            <a:ext cx="4038600" cy="3746500"/>
          </a:xfrm>
          <a:prstGeom prst="rect">
            <a:avLst/>
          </a:prstGeom>
          <a:noFill/>
        </p:spPr>
      </p:pic>
      <p:sp>
        <p:nvSpPr>
          <p:cNvPr id="10244" name="AutoShape 4" descr="http://www.verticallearning.org/curriculum/science/gr7/student/unit01/images/subatomic_particles.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6" name="AutoShape 6" descr="http://www.verticallearning.org/curriculum/science/gr7/student/unit01/images/subatomic_particles.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8" name="AutoShape 8" descr="http://www.verticallearning.org/curriculum/science/gr7/student/unit01/images/subatomic_particles.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50" name="AutoShape 10" descr="subatomic particl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52" name="AutoShape 12" descr="atomic structu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Checking for understanding</a:t>
            </a:r>
            <a:endParaRPr lang="en-US" dirty="0"/>
          </a:p>
        </p:txBody>
      </p:sp>
      <p:sp>
        <p:nvSpPr>
          <p:cNvPr id="3" name="Content Placeholder 2"/>
          <p:cNvSpPr>
            <a:spLocks noGrp="1"/>
          </p:cNvSpPr>
          <p:nvPr>
            <p:ph idx="1"/>
          </p:nvPr>
        </p:nvSpPr>
        <p:spPr>
          <a:xfrm>
            <a:off x="381000" y="1066800"/>
            <a:ext cx="8229600" cy="4525963"/>
          </a:xfrm>
        </p:spPr>
        <p:txBody>
          <a:bodyPr/>
          <a:lstStyle/>
          <a:p>
            <a:pPr marL="0" indent="0">
              <a:buNone/>
            </a:pPr>
            <a:r>
              <a:rPr lang="en-US" dirty="0" smtClean="0">
                <a:solidFill>
                  <a:srgbClr val="FFC000"/>
                </a:solidFill>
              </a:rPr>
              <a:t>Draw this diagram. Label all subatomic particles and include their charges.</a:t>
            </a:r>
            <a:endParaRPr lang="en-US" dirty="0">
              <a:solidFill>
                <a:srgbClr val="FFC000"/>
              </a:solidFill>
            </a:endParaRPr>
          </a:p>
        </p:txBody>
      </p:sp>
      <p:pic>
        <p:nvPicPr>
          <p:cNvPr id="4" name="Picture 2" descr="http://d1jqu7g1y74ds1.cloudfront.net/wp-content/uploads/2010/02/c-atom_e1.gif"/>
          <p:cNvPicPr>
            <a:picLocks noChangeAspect="1" noChangeArrowheads="1"/>
          </p:cNvPicPr>
          <p:nvPr/>
        </p:nvPicPr>
        <p:blipFill>
          <a:blip r:embed="rId2" cstate="print"/>
          <a:srcRect/>
          <a:stretch>
            <a:fillRect/>
          </a:stretch>
        </p:blipFill>
        <p:spPr bwMode="auto">
          <a:xfrm>
            <a:off x="2133600" y="2193235"/>
            <a:ext cx="4896319" cy="4542183"/>
          </a:xfrm>
          <a:prstGeom prst="rect">
            <a:avLst/>
          </a:prstGeom>
          <a:noFill/>
        </p:spPr>
      </p:pic>
    </p:spTree>
    <p:extLst>
      <p:ext uri="{BB962C8B-B14F-4D97-AF65-F5344CB8AC3E}">
        <p14:creationId xmlns:p14="http://schemas.microsoft.com/office/powerpoint/2010/main" val="102495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0" cy="1143000"/>
          </a:xfrm>
        </p:spPr>
        <p:txBody>
          <a:bodyPr/>
          <a:lstStyle/>
          <a:p>
            <a:r>
              <a:rPr lang="en-US" dirty="0" smtClean="0">
                <a:solidFill>
                  <a:srgbClr val="FFFF00"/>
                </a:solidFill>
              </a:rPr>
              <a:t>The Proton</a:t>
            </a:r>
            <a:endParaRPr lang="en-US" dirty="0">
              <a:solidFill>
                <a:srgbClr val="FFFF00"/>
              </a:solidFill>
            </a:endParaRPr>
          </a:p>
        </p:txBody>
      </p:sp>
      <p:sp>
        <p:nvSpPr>
          <p:cNvPr id="3" name="Content Placeholder 2"/>
          <p:cNvSpPr>
            <a:spLocks noGrp="1"/>
          </p:cNvSpPr>
          <p:nvPr>
            <p:ph idx="1"/>
          </p:nvPr>
        </p:nvSpPr>
        <p:spPr>
          <a:xfrm>
            <a:off x="228600" y="838200"/>
            <a:ext cx="3505200" cy="6705600"/>
          </a:xfrm>
        </p:spPr>
        <p:txBody>
          <a:bodyPr>
            <a:normAutofit/>
          </a:bodyPr>
          <a:lstStyle/>
          <a:p>
            <a:pPr marL="514350" indent="-514350">
              <a:buFont typeface="+mj-lt"/>
              <a:buAutoNum type="arabicPeriod"/>
            </a:pPr>
            <a:r>
              <a:rPr lang="en-US" dirty="0" smtClean="0"/>
              <a:t>Symbol = p+</a:t>
            </a:r>
          </a:p>
          <a:p>
            <a:pPr marL="514350" indent="-514350">
              <a:buFont typeface="+mj-lt"/>
              <a:buAutoNum type="arabicPeriod"/>
            </a:pPr>
            <a:r>
              <a:rPr lang="en-US" dirty="0" smtClean="0"/>
              <a:t>Relative Mass = 1 Atomic Mass Unit (AMU). </a:t>
            </a:r>
          </a:p>
          <a:p>
            <a:pPr marL="514350" indent="-514350">
              <a:buFont typeface="+mj-lt"/>
              <a:buAutoNum type="arabicPeriod"/>
            </a:pPr>
            <a:r>
              <a:rPr lang="en-US" dirty="0" smtClean="0"/>
              <a:t>Actual mass = 1.674 x 10 </a:t>
            </a:r>
            <a:r>
              <a:rPr lang="en-US" baseline="30000" dirty="0" smtClean="0"/>
              <a:t>-24 </a:t>
            </a:r>
            <a:r>
              <a:rPr lang="en-US" dirty="0" smtClean="0"/>
              <a:t>g</a:t>
            </a:r>
          </a:p>
          <a:p>
            <a:pPr marL="514350" indent="-514350">
              <a:buFont typeface="+mj-lt"/>
              <a:buAutoNum type="arabicPeriod"/>
            </a:pPr>
            <a:r>
              <a:rPr lang="en-US" dirty="0" smtClean="0"/>
              <a:t>Location: Inside the nucleus</a:t>
            </a:r>
          </a:p>
        </p:txBody>
      </p:sp>
      <p:pic>
        <p:nvPicPr>
          <p:cNvPr id="52226" name="Picture 2" descr="http://cnx.org/content/m44390/latest/Figure_02_01_01.jpg"/>
          <p:cNvPicPr>
            <a:picLocks noChangeAspect="1" noChangeArrowheads="1"/>
          </p:cNvPicPr>
          <p:nvPr/>
        </p:nvPicPr>
        <p:blipFill>
          <a:blip r:embed="rId2" cstate="print"/>
          <a:srcRect/>
          <a:stretch>
            <a:fillRect/>
          </a:stretch>
        </p:blipFill>
        <p:spPr bwMode="auto">
          <a:xfrm>
            <a:off x="3962400" y="152400"/>
            <a:ext cx="5181600" cy="3209926"/>
          </a:xfrm>
          <a:prstGeom prst="rect">
            <a:avLst/>
          </a:prstGeom>
          <a:noFill/>
        </p:spPr>
      </p:pic>
      <p:sp>
        <p:nvSpPr>
          <p:cNvPr id="5" name="Rectangle 4"/>
          <p:cNvSpPr/>
          <p:nvPr/>
        </p:nvSpPr>
        <p:spPr>
          <a:xfrm>
            <a:off x="3962400" y="3581400"/>
            <a:ext cx="5029200" cy="3046988"/>
          </a:xfrm>
          <a:prstGeom prst="rect">
            <a:avLst/>
          </a:prstGeom>
        </p:spPr>
        <p:txBody>
          <a:bodyPr wrap="square">
            <a:spAutoFit/>
          </a:bodyPr>
          <a:lstStyle/>
          <a:p>
            <a:pPr marL="514350" indent="-514350"/>
            <a:r>
              <a:rPr lang="en-US" sz="3200" dirty="0" smtClean="0"/>
              <a:t>5. Electrical charge: Positive.</a:t>
            </a:r>
          </a:p>
          <a:p>
            <a:pPr marL="514350" indent="-514350"/>
            <a:r>
              <a:rPr lang="en-US" sz="3200" dirty="0" smtClean="0"/>
              <a:t>6.  Importance: The atomic number which is the identity of the element. </a:t>
            </a:r>
          </a:p>
          <a:p>
            <a:pPr marL="514350" indent="-514350"/>
            <a:r>
              <a:rPr lang="en-US" sz="3200" dirty="0" smtClean="0"/>
              <a:t>7. Discovered by: Ernest Rutherford in 1909</a:t>
            </a:r>
            <a:endParaRPr lang="en-US" sz="3200" dirty="0"/>
          </a:p>
        </p:txBody>
      </p:sp>
      <p:pic>
        <p:nvPicPr>
          <p:cNvPr id="52227" name="Picture 3"/>
          <p:cNvPicPr>
            <a:picLocks noChangeAspect="1" noChangeArrowheads="1"/>
          </p:cNvPicPr>
          <p:nvPr/>
        </p:nvPicPr>
        <p:blipFill>
          <a:blip r:embed="rId3" cstate="print"/>
          <a:srcRect/>
          <a:stretch>
            <a:fillRect/>
          </a:stretch>
        </p:blipFill>
        <p:spPr bwMode="auto">
          <a:xfrm>
            <a:off x="2743200" y="5181600"/>
            <a:ext cx="1123950" cy="1352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linds(horizontal)">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blinds(horizontal)">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blinds(horizontal)">
                                      <p:cBhvr>
                                        <p:cTn id="3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a:solidFill>
              <a:srgbClr val="FFFF99"/>
            </a:solidFill>
          </a:ln>
        </p:spPr>
        <p:txBody>
          <a:bodyPr>
            <a:noAutofit/>
          </a:bodyPr>
          <a:lstStyle/>
          <a:p>
            <a:r>
              <a:rPr lang="en-US" b="1" dirty="0" smtClean="0">
                <a:solidFill>
                  <a:srgbClr val="00FFCC"/>
                </a:solidFill>
              </a:rPr>
              <a:t>Real World Application - PROTON</a:t>
            </a:r>
            <a:endParaRPr lang="en-US" b="1" dirty="0">
              <a:solidFill>
                <a:srgbClr val="00FFCC"/>
              </a:solidFill>
            </a:endParaRPr>
          </a:p>
        </p:txBody>
      </p:sp>
      <p:sp>
        <p:nvSpPr>
          <p:cNvPr id="3" name="Content Placeholder 2"/>
          <p:cNvSpPr>
            <a:spLocks noGrp="1"/>
          </p:cNvSpPr>
          <p:nvPr>
            <p:ph idx="1"/>
          </p:nvPr>
        </p:nvSpPr>
        <p:spPr/>
        <p:txBody>
          <a:bodyPr>
            <a:noAutofit/>
          </a:bodyPr>
          <a:lstStyle/>
          <a:p>
            <a:r>
              <a:rPr lang="en-US" sz="2000" dirty="0"/>
              <a:t>The electron transport chain, which occurs in the membrane of mitochondria, uses a proton gradient to help produce ATP, a compound our body uses for energy.</a:t>
            </a:r>
          </a:p>
          <a:p>
            <a:r>
              <a:rPr lang="en-US" sz="2000" dirty="0"/>
              <a:t>Most acidic substances have more free protons (hydrogen ions) in them than hydroxide ions. Vinegar, lemon juice, and hydrochloric acid (</a:t>
            </a:r>
            <a:r>
              <a:rPr lang="en-US" sz="2000" dirty="0" err="1"/>
              <a:t>HCl</a:t>
            </a:r>
            <a:r>
              <a:rPr lang="en-US" sz="2000" dirty="0"/>
              <a:t>) are examples of acidic liquids.</a:t>
            </a:r>
          </a:p>
          <a:p>
            <a:r>
              <a:rPr lang="en-US" sz="2000" dirty="0"/>
              <a:t>pH is a measure of the number of free protons (hydrogen ions) in a solution. The pH scale ranges from 0-14, with 0 being acidic (more protons) and 14 being basic (fewer protons). pH measurements are widely used to determine the acidity of rain, bodies of water, and liquid waste from factories.</a:t>
            </a:r>
          </a:p>
          <a:p>
            <a:r>
              <a:rPr lang="en-US" sz="2000" dirty="0"/>
              <a:t>Proton therapy is also a new treatment for treat cancer. A beam of protons is directed towards a tumor and damages the tumor cells' DNA so they cannot reproduce</a:t>
            </a:r>
            <a:r>
              <a:rPr lang="en-US" sz="2000" dirty="0" smtClean="0"/>
              <a:t>.</a:t>
            </a:r>
            <a:endParaRPr lang="en-US" sz="2000" dirty="0"/>
          </a:p>
        </p:txBody>
      </p:sp>
    </p:spTree>
    <p:extLst>
      <p:ext uri="{BB962C8B-B14F-4D97-AF65-F5344CB8AC3E}">
        <p14:creationId xmlns:p14="http://schemas.microsoft.com/office/powerpoint/2010/main" val="173321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962400" cy="1143000"/>
          </a:xfrm>
        </p:spPr>
        <p:txBody>
          <a:bodyPr/>
          <a:lstStyle/>
          <a:p>
            <a:r>
              <a:rPr lang="en-US" dirty="0" smtClean="0">
                <a:solidFill>
                  <a:srgbClr val="FFFF00"/>
                </a:solidFill>
              </a:rPr>
              <a:t>The Electron</a:t>
            </a:r>
            <a:endParaRPr lang="en-US" dirty="0">
              <a:solidFill>
                <a:srgbClr val="FFFF00"/>
              </a:solidFill>
            </a:endParaRPr>
          </a:p>
        </p:txBody>
      </p:sp>
      <p:sp>
        <p:nvSpPr>
          <p:cNvPr id="3" name="Content Placeholder 2"/>
          <p:cNvSpPr>
            <a:spLocks noGrp="1"/>
          </p:cNvSpPr>
          <p:nvPr>
            <p:ph idx="1"/>
          </p:nvPr>
        </p:nvSpPr>
        <p:spPr>
          <a:xfrm>
            <a:off x="0" y="1371600"/>
            <a:ext cx="4572000" cy="5135563"/>
          </a:xfrm>
        </p:spPr>
        <p:txBody>
          <a:bodyPr>
            <a:normAutofit/>
          </a:bodyPr>
          <a:lstStyle/>
          <a:p>
            <a:pPr marL="514350" indent="-514350">
              <a:buFont typeface="+mj-lt"/>
              <a:buAutoNum type="arabicPeriod"/>
            </a:pPr>
            <a:r>
              <a:rPr lang="en-US" sz="2800" dirty="0" smtClean="0"/>
              <a:t>Symbol </a:t>
            </a:r>
            <a:r>
              <a:rPr lang="en-US" sz="2800" dirty="0"/>
              <a:t>= e-</a:t>
            </a:r>
          </a:p>
          <a:p>
            <a:pPr marL="514350" indent="-514350">
              <a:buFont typeface="+mj-lt"/>
              <a:buAutoNum type="arabicPeriod"/>
            </a:pPr>
            <a:r>
              <a:rPr lang="en-US" sz="2800" dirty="0" smtClean="0"/>
              <a:t>Relative </a:t>
            </a:r>
            <a:r>
              <a:rPr lang="en-US" sz="2800" dirty="0"/>
              <a:t>Mass = 1 /1836 Atomic Mass Unit.</a:t>
            </a:r>
          </a:p>
          <a:p>
            <a:pPr marL="514350" indent="-514350">
              <a:buFont typeface="+mj-lt"/>
              <a:buAutoNum type="arabicPeriod"/>
            </a:pPr>
            <a:r>
              <a:rPr lang="en-US" sz="2800" dirty="0"/>
              <a:t>Actual mass = </a:t>
            </a:r>
            <a:endParaRPr lang="en-US" sz="2800" dirty="0" smtClean="0"/>
          </a:p>
          <a:p>
            <a:pPr marL="514350" indent="-514350">
              <a:buNone/>
            </a:pPr>
            <a:r>
              <a:rPr lang="en-US" sz="2800" dirty="0"/>
              <a:t>	</a:t>
            </a:r>
            <a:r>
              <a:rPr lang="en-US" sz="2800" dirty="0" smtClean="0"/>
              <a:t>9.11 </a:t>
            </a:r>
            <a:r>
              <a:rPr lang="en-US" sz="2800" dirty="0"/>
              <a:t>x 10 </a:t>
            </a:r>
            <a:r>
              <a:rPr lang="en-US" sz="2800" baseline="30000" dirty="0"/>
              <a:t>-28 </a:t>
            </a:r>
            <a:r>
              <a:rPr lang="en-US" sz="2800" dirty="0"/>
              <a:t>g</a:t>
            </a:r>
          </a:p>
          <a:p>
            <a:pPr marL="514350" indent="-514350">
              <a:buNone/>
            </a:pPr>
            <a:r>
              <a:rPr lang="en-US" sz="2800" dirty="0" smtClean="0"/>
              <a:t>4.   Location</a:t>
            </a:r>
            <a:r>
              <a:rPr lang="en-US" sz="2800" dirty="0"/>
              <a:t>: Energy level outside the </a:t>
            </a:r>
            <a:r>
              <a:rPr lang="en-US" sz="2800" dirty="0" smtClean="0"/>
              <a:t>nucleus</a:t>
            </a:r>
            <a:endParaRPr lang="en-US" sz="2800" dirty="0"/>
          </a:p>
        </p:txBody>
      </p:sp>
      <p:pic>
        <p:nvPicPr>
          <p:cNvPr id="53250" name="Picture 2"/>
          <p:cNvPicPr>
            <a:picLocks noChangeAspect="1" noChangeArrowheads="1"/>
          </p:cNvPicPr>
          <p:nvPr/>
        </p:nvPicPr>
        <p:blipFill>
          <a:blip r:embed="rId2" cstate="print"/>
          <a:srcRect/>
          <a:stretch>
            <a:fillRect/>
          </a:stretch>
        </p:blipFill>
        <p:spPr bwMode="auto">
          <a:xfrm>
            <a:off x="533400" y="4876800"/>
            <a:ext cx="1114425" cy="1428750"/>
          </a:xfrm>
          <a:prstGeom prst="rect">
            <a:avLst/>
          </a:prstGeom>
          <a:noFill/>
          <a:ln w="9525">
            <a:noFill/>
            <a:miter lim="800000"/>
            <a:headEnd/>
            <a:tailEnd/>
          </a:ln>
        </p:spPr>
      </p:pic>
      <p:pic>
        <p:nvPicPr>
          <p:cNvPr id="5" name="Picture 2" descr="http://cnx.org/content/m44390/latest/Figure_02_01_01.jpg"/>
          <p:cNvPicPr>
            <a:picLocks noChangeAspect="1" noChangeArrowheads="1"/>
          </p:cNvPicPr>
          <p:nvPr/>
        </p:nvPicPr>
        <p:blipFill>
          <a:blip r:embed="rId3" cstate="print"/>
          <a:srcRect/>
          <a:stretch>
            <a:fillRect/>
          </a:stretch>
        </p:blipFill>
        <p:spPr bwMode="auto">
          <a:xfrm>
            <a:off x="4724399" y="228600"/>
            <a:ext cx="4182179" cy="2590800"/>
          </a:xfrm>
          <a:prstGeom prst="rect">
            <a:avLst/>
          </a:prstGeom>
          <a:noFill/>
        </p:spPr>
      </p:pic>
      <p:sp>
        <p:nvSpPr>
          <p:cNvPr id="6" name="Rectangle 5"/>
          <p:cNvSpPr/>
          <p:nvPr/>
        </p:nvSpPr>
        <p:spPr>
          <a:xfrm>
            <a:off x="4114800" y="2819400"/>
            <a:ext cx="5029200" cy="3539430"/>
          </a:xfrm>
          <a:prstGeom prst="rect">
            <a:avLst/>
          </a:prstGeom>
        </p:spPr>
        <p:txBody>
          <a:bodyPr wrap="square">
            <a:spAutoFit/>
          </a:bodyPr>
          <a:lstStyle/>
          <a:p>
            <a:pPr marL="514350" indent="-514350"/>
            <a:r>
              <a:rPr lang="en-US" sz="2800" dirty="0" smtClean="0"/>
              <a:t>5.    Electrical charge: Negative.</a:t>
            </a:r>
          </a:p>
          <a:p>
            <a:pPr marL="514350" indent="-514350">
              <a:buAutoNum type="arabicPeriod" startAt="6"/>
            </a:pPr>
            <a:r>
              <a:rPr lang="en-US" sz="2800" dirty="0" smtClean="0"/>
              <a:t>Importance: The number of electrons located in the last energy level determine the chemical activity of the element.</a:t>
            </a:r>
          </a:p>
          <a:p>
            <a:pPr marL="514350" indent="-514350">
              <a:buAutoNum type="arabicPeriod" startAt="6"/>
            </a:pPr>
            <a:r>
              <a:rPr lang="en-US" sz="2800" dirty="0" smtClean="0"/>
              <a:t>Discovered by: </a:t>
            </a:r>
            <a:r>
              <a:rPr lang="en-US" sz="2800" dirty="0" err="1" smtClean="0"/>
              <a:t>J.J.Thomson</a:t>
            </a:r>
            <a:r>
              <a:rPr lang="en-US" sz="2800" dirty="0" smtClean="0"/>
              <a:t> in 1897</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blinds(horizontal)">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blinds(horizontal)">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blinds(horizontal)">
                                      <p:cBhvr>
                                        <p:cTn id="4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a:solidFill>
              <a:srgbClr val="FFFF99"/>
            </a:solidFill>
          </a:ln>
        </p:spPr>
        <p:txBody>
          <a:bodyPr>
            <a:noAutofit/>
          </a:bodyPr>
          <a:lstStyle/>
          <a:p>
            <a:r>
              <a:rPr lang="en-US" b="1" dirty="0" smtClean="0">
                <a:solidFill>
                  <a:srgbClr val="00FFCC"/>
                </a:solidFill>
              </a:rPr>
              <a:t>Real World Application - Electron</a:t>
            </a:r>
            <a:endParaRPr lang="en-US" b="1" dirty="0">
              <a:solidFill>
                <a:srgbClr val="00FFCC"/>
              </a:solidFill>
            </a:endParaRPr>
          </a:p>
        </p:txBody>
      </p:sp>
      <p:sp>
        <p:nvSpPr>
          <p:cNvPr id="3" name="Content Placeholder 2"/>
          <p:cNvSpPr>
            <a:spLocks noGrp="1"/>
          </p:cNvSpPr>
          <p:nvPr>
            <p:ph idx="1"/>
          </p:nvPr>
        </p:nvSpPr>
        <p:spPr/>
        <p:txBody>
          <a:bodyPr>
            <a:noAutofit/>
          </a:bodyPr>
          <a:lstStyle/>
          <a:p>
            <a:r>
              <a:rPr lang="en-US" sz="1700" dirty="0"/>
              <a:t>Microscopes can be made by utilizing properties of electrons. One example is the scanning electron microscope (SEM). By sending a beam of electrons at the surface of an object, a SEM can make images of the surface with up to 500,000 times magnification. SEMs are commonly used to make high resolution images of dead cells, metal surfaces, and fossils.</a:t>
            </a:r>
          </a:p>
          <a:p>
            <a:r>
              <a:rPr lang="en-US" sz="1700" dirty="0"/>
              <a:t>The electron transport chain, which occurs in the membrane of mitochondria, uses proteins to catalyze reduction and oxidation reactions (reactions that exchange electrons between molecules) that produce ATP, a compound our body uses for energy.</a:t>
            </a:r>
          </a:p>
          <a:p>
            <a:r>
              <a:rPr lang="en-US" sz="1700" dirty="0"/>
              <a:t>Electrons moving through a metal wire produce electric current, or electricity.</a:t>
            </a:r>
          </a:p>
          <a:p>
            <a:r>
              <a:rPr lang="en-US" sz="1700" dirty="0"/>
              <a:t>All reduction and oxidation (redox) reactions occur by transferring electrons from one element, ion, or molecule to another. Examples of redox reactions include the formation of salt from elemental sodium and chlorine gas and the corrosion (rusting) of a iron nail in air.</a:t>
            </a:r>
          </a:p>
          <a:p>
            <a:r>
              <a:rPr lang="en-US" sz="1700" dirty="0"/>
              <a:t>Electrochemical cells and batteries produce energy by moving electrons from a cell with an oxidizing reaction to a cell with a reduction reaction.</a:t>
            </a:r>
          </a:p>
          <a:p>
            <a:r>
              <a:rPr lang="en-US" sz="1700" dirty="0"/>
              <a:t>Lasers work by pumping electrons into higher energy level orbitals. When the electrons fall back down into the lower energy orbital, they each release a photon, which we see as light.</a:t>
            </a:r>
          </a:p>
        </p:txBody>
      </p:sp>
    </p:spTree>
    <p:extLst>
      <p:ext uri="{BB962C8B-B14F-4D97-AF65-F5344CB8AC3E}">
        <p14:creationId xmlns:p14="http://schemas.microsoft.com/office/powerpoint/2010/main" val="330207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962400" cy="1143000"/>
          </a:xfrm>
        </p:spPr>
        <p:txBody>
          <a:bodyPr/>
          <a:lstStyle/>
          <a:p>
            <a:r>
              <a:rPr lang="en-US" dirty="0" smtClean="0">
                <a:solidFill>
                  <a:srgbClr val="FFFF00"/>
                </a:solidFill>
              </a:rPr>
              <a:t>The Neutron</a:t>
            </a:r>
            <a:endParaRPr lang="en-US" dirty="0">
              <a:solidFill>
                <a:srgbClr val="FFFF00"/>
              </a:solidFill>
            </a:endParaRPr>
          </a:p>
        </p:txBody>
      </p:sp>
      <p:sp>
        <p:nvSpPr>
          <p:cNvPr id="3" name="Content Placeholder 2"/>
          <p:cNvSpPr>
            <a:spLocks noGrp="1"/>
          </p:cNvSpPr>
          <p:nvPr>
            <p:ph idx="1"/>
          </p:nvPr>
        </p:nvSpPr>
        <p:spPr>
          <a:xfrm>
            <a:off x="0" y="1371600"/>
            <a:ext cx="4572000" cy="5135563"/>
          </a:xfrm>
        </p:spPr>
        <p:txBody>
          <a:bodyPr>
            <a:normAutofit/>
          </a:bodyPr>
          <a:lstStyle/>
          <a:p>
            <a:pPr marL="514350" indent="-514350">
              <a:buFont typeface="+mj-lt"/>
              <a:buAutoNum type="arabicPeriod"/>
            </a:pPr>
            <a:r>
              <a:rPr lang="en-US" sz="2800" dirty="0" smtClean="0"/>
              <a:t>Symbol </a:t>
            </a:r>
            <a:r>
              <a:rPr lang="en-US" sz="2800" dirty="0"/>
              <a:t>= n</a:t>
            </a:r>
          </a:p>
          <a:p>
            <a:pPr marL="514350" indent="-514350">
              <a:buFont typeface="+mj-lt"/>
              <a:buAutoNum type="arabicPeriod"/>
            </a:pPr>
            <a:r>
              <a:rPr lang="en-US" sz="2800" dirty="0" smtClean="0"/>
              <a:t>Relative </a:t>
            </a:r>
            <a:r>
              <a:rPr lang="en-US" sz="2800" dirty="0"/>
              <a:t>Mass = 1 Atomic Mass Unit (AMU).</a:t>
            </a:r>
          </a:p>
          <a:p>
            <a:pPr marL="514350" indent="-514350">
              <a:buFont typeface="+mj-lt"/>
              <a:buAutoNum type="arabicPeriod"/>
            </a:pPr>
            <a:r>
              <a:rPr lang="en-US" sz="2800" dirty="0"/>
              <a:t>Actual mass = </a:t>
            </a:r>
            <a:endParaRPr lang="en-US" sz="2800" dirty="0" smtClean="0"/>
          </a:p>
          <a:p>
            <a:pPr marL="514350" indent="-514350">
              <a:buNone/>
            </a:pPr>
            <a:r>
              <a:rPr lang="en-US" sz="2800" dirty="0"/>
              <a:t>	</a:t>
            </a:r>
            <a:r>
              <a:rPr lang="en-US" sz="2800" dirty="0" smtClean="0"/>
              <a:t>1.675 </a:t>
            </a:r>
            <a:r>
              <a:rPr lang="en-US" sz="2800" dirty="0"/>
              <a:t>x 10 </a:t>
            </a:r>
            <a:r>
              <a:rPr lang="en-US" sz="2800" baseline="30000" dirty="0"/>
              <a:t>-24 </a:t>
            </a:r>
            <a:r>
              <a:rPr lang="en-US" sz="2800" dirty="0" smtClean="0"/>
              <a:t>g</a:t>
            </a:r>
          </a:p>
          <a:p>
            <a:pPr marL="514350" indent="-514350">
              <a:buNone/>
            </a:pPr>
            <a:r>
              <a:rPr lang="en-US" sz="2800" dirty="0" smtClean="0"/>
              <a:t>4.    Location</a:t>
            </a:r>
            <a:r>
              <a:rPr lang="en-US" sz="2800" dirty="0"/>
              <a:t>: Inside the </a:t>
            </a:r>
            <a:r>
              <a:rPr lang="en-US" sz="2800" dirty="0" smtClean="0"/>
              <a:t>nucleus</a:t>
            </a:r>
            <a:endParaRPr lang="en-US" sz="2800" dirty="0"/>
          </a:p>
        </p:txBody>
      </p:sp>
      <p:pic>
        <p:nvPicPr>
          <p:cNvPr id="5" name="Picture 2" descr="http://cnx.org/content/m44390/latest/Figure_02_01_01.jpg"/>
          <p:cNvPicPr>
            <a:picLocks noChangeAspect="1" noChangeArrowheads="1"/>
          </p:cNvPicPr>
          <p:nvPr/>
        </p:nvPicPr>
        <p:blipFill>
          <a:blip r:embed="rId2" cstate="print"/>
          <a:srcRect/>
          <a:stretch>
            <a:fillRect/>
          </a:stretch>
        </p:blipFill>
        <p:spPr bwMode="auto">
          <a:xfrm>
            <a:off x="4724399" y="228600"/>
            <a:ext cx="4182179" cy="2590800"/>
          </a:xfrm>
          <a:prstGeom prst="rect">
            <a:avLst/>
          </a:prstGeom>
          <a:noFill/>
        </p:spPr>
      </p:pic>
      <p:sp>
        <p:nvSpPr>
          <p:cNvPr id="6" name="Rectangle 5"/>
          <p:cNvSpPr/>
          <p:nvPr/>
        </p:nvSpPr>
        <p:spPr>
          <a:xfrm>
            <a:off x="4114800" y="3200400"/>
            <a:ext cx="5029200" cy="3108543"/>
          </a:xfrm>
          <a:prstGeom prst="rect">
            <a:avLst/>
          </a:prstGeom>
        </p:spPr>
        <p:txBody>
          <a:bodyPr wrap="square">
            <a:spAutoFit/>
          </a:bodyPr>
          <a:lstStyle/>
          <a:p>
            <a:r>
              <a:rPr lang="en-US" sz="2800" dirty="0" smtClean="0"/>
              <a:t>5. Electrical </a:t>
            </a:r>
            <a:r>
              <a:rPr lang="en-US" sz="2800" dirty="0"/>
              <a:t>charge: </a:t>
            </a:r>
            <a:r>
              <a:rPr lang="en-US" sz="2800" dirty="0" smtClean="0"/>
              <a:t>Neutral.</a:t>
            </a:r>
          </a:p>
          <a:p>
            <a:r>
              <a:rPr lang="en-US" sz="2800" dirty="0" smtClean="0"/>
              <a:t>6.  Importance</a:t>
            </a:r>
            <a:r>
              <a:rPr lang="en-US" sz="2800" dirty="0"/>
              <a:t>: Is responsible for </a:t>
            </a:r>
            <a:r>
              <a:rPr lang="en-US" sz="2800" dirty="0" smtClean="0"/>
              <a:t>isotopes (atoms </a:t>
            </a:r>
            <a:r>
              <a:rPr lang="en-US" sz="2800" dirty="0"/>
              <a:t>of the same element with different numbers</a:t>
            </a:r>
          </a:p>
          <a:p>
            <a:r>
              <a:rPr lang="en-US" sz="2800" dirty="0"/>
              <a:t>of neutrons.</a:t>
            </a:r>
          </a:p>
          <a:p>
            <a:r>
              <a:rPr lang="en-US" sz="2800" dirty="0" smtClean="0"/>
              <a:t>7. Discovered </a:t>
            </a:r>
            <a:r>
              <a:rPr lang="en-US" sz="2800" dirty="0"/>
              <a:t>by: James Chadwick in 1932</a:t>
            </a:r>
          </a:p>
        </p:txBody>
      </p:sp>
      <p:pic>
        <p:nvPicPr>
          <p:cNvPr id="54274" name="Picture 2"/>
          <p:cNvPicPr>
            <a:picLocks noChangeAspect="1" noChangeArrowheads="1"/>
          </p:cNvPicPr>
          <p:nvPr/>
        </p:nvPicPr>
        <p:blipFill>
          <a:blip r:embed="rId3" cstate="print"/>
          <a:srcRect/>
          <a:stretch>
            <a:fillRect/>
          </a:stretch>
        </p:blipFill>
        <p:spPr bwMode="auto">
          <a:xfrm>
            <a:off x="1981200" y="4572000"/>
            <a:ext cx="1447800" cy="200919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blinds(horizontal)">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blinds(horizontal)">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blinds(horizontal)">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blinds(horizontal)">
                                      <p:cBhvr>
                                        <p:cTn id="4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a:solidFill>
              <a:srgbClr val="FFFF99"/>
            </a:solidFill>
          </a:ln>
        </p:spPr>
        <p:txBody>
          <a:bodyPr>
            <a:noAutofit/>
          </a:bodyPr>
          <a:lstStyle/>
          <a:p>
            <a:r>
              <a:rPr lang="en-US" b="1" dirty="0" smtClean="0">
                <a:solidFill>
                  <a:srgbClr val="00FFCC"/>
                </a:solidFill>
              </a:rPr>
              <a:t>Real World Application - Neutron</a:t>
            </a:r>
            <a:endParaRPr lang="en-US" b="1" dirty="0">
              <a:solidFill>
                <a:srgbClr val="00FFCC"/>
              </a:solidFill>
            </a:endParaRPr>
          </a:p>
        </p:txBody>
      </p:sp>
      <p:sp>
        <p:nvSpPr>
          <p:cNvPr id="3" name="Content Placeholder 2"/>
          <p:cNvSpPr>
            <a:spLocks noGrp="1"/>
          </p:cNvSpPr>
          <p:nvPr>
            <p:ph idx="1"/>
          </p:nvPr>
        </p:nvSpPr>
        <p:spPr>
          <a:xfrm>
            <a:off x="228600" y="1600200"/>
            <a:ext cx="8686800" cy="4525963"/>
          </a:xfrm>
        </p:spPr>
        <p:txBody>
          <a:bodyPr>
            <a:noAutofit/>
          </a:bodyPr>
          <a:lstStyle/>
          <a:p>
            <a:r>
              <a:rPr lang="en-US" sz="1800" dirty="0"/>
              <a:t>Neutron stars can be formed when stars use up all of their fuel. Protons and electrons in the star merge to form neutrons and neutrinos. The neutrons form the neutron star, which is usually around 20 km in diameter, but can be over twice the mass of the sun.</a:t>
            </a:r>
          </a:p>
          <a:p>
            <a:r>
              <a:rPr lang="en-US" sz="1800" dirty="0"/>
              <a:t>Nuclear fission reactions occur when a free neutron hits an atom's nucleus causing it to break apart into two different nuclei, thus forming two different atoms. Some elements, such as uranium-235, not only split into two different atoms when undergoing fission, but also release more neutrons. This allows for a chain reaction to occur as these neutrons go on to hit other uranium atoms and cause them to break apart as well. Nuclear power plants and nuclear weapons work by nuclear fission.</a:t>
            </a:r>
          </a:p>
          <a:p>
            <a:r>
              <a:rPr lang="en-US" sz="1800" dirty="0"/>
              <a:t>Neutrons are used in isotopic labeling, a process where atoms with a larger number of neutrons than usual are placed in a system and tracked to understand where they move in the system. One example of isotopic labeling is labeling atoms in pharmaceuticals to see where they end up in the body. This is a common use for deuterium, which is another stable form of hydrogen.</a:t>
            </a:r>
          </a:p>
          <a:p>
            <a:r>
              <a:rPr lang="en-US" sz="1800" dirty="0"/>
              <a:t>Different isotopes of elements (elements with different numbers of neutrons) are used to date objects. Carbon dating uses the ratio of carbon-14 to carbon-12 to determine the age of organic material up to 60,000 years old.</a:t>
            </a:r>
          </a:p>
        </p:txBody>
      </p:sp>
    </p:spTree>
    <p:extLst>
      <p:ext uri="{BB962C8B-B14F-4D97-AF65-F5344CB8AC3E}">
        <p14:creationId xmlns:p14="http://schemas.microsoft.com/office/powerpoint/2010/main" val="296506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TotalTime>
  <Words>1107</Words>
  <Application>Microsoft Office PowerPoint</Application>
  <PresentationFormat>On-screen Show (4:3)</PresentationFormat>
  <Paragraphs>176</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Comic Sans MS</vt:lpstr>
      <vt:lpstr>Wingdings</vt:lpstr>
      <vt:lpstr>Office Theme</vt:lpstr>
      <vt:lpstr>Atomic Structure</vt:lpstr>
      <vt:lpstr>Subatomic Particles</vt:lpstr>
      <vt:lpstr>Checking for understanding</vt:lpstr>
      <vt:lpstr>The Proton</vt:lpstr>
      <vt:lpstr>Real World Application - PROTON</vt:lpstr>
      <vt:lpstr>The Electron</vt:lpstr>
      <vt:lpstr>Real World Application - Electron</vt:lpstr>
      <vt:lpstr>The Neutron</vt:lpstr>
      <vt:lpstr>Real World Application - Neutron</vt:lpstr>
      <vt:lpstr>Atomic Number</vt:lpstr>
      <vt:lpstr>Mass Number</vt:lpstr>
      <vt:lpstr>Isotopes</vt:lpstr>
      <vt:lpstr>Real World Application - ISOTOPES</vt:lpstr>
      <vt:lpstr>Atomic Masses</vt:lpstr>
      <vt:lpstr>Weight Average Atomic Mass</vt:lpstr>
      <vt:lpstr>Weight Average Atomic Mass</vt:lpstr>
      <vt:lpstr>Atomic Mass Unit (AMU)</vt:lpstr>
      <vt:lpstr>PowerPoint Presentation</vt:lpstr>
    </vt:vector>
  </TitlesOfParts>
  <Company>CNUSD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Theory</dc:title>
  <dc:creator>ihwang</dc:creator>
  <cp:lastModifiedBy>Kelly Im</cp:lastModifiedBy>
  <cp:revision>304</cp:revision>
  <dcterms:created xsi:type="dcterms:W3CDTF">2013-12-18T16:42:11Z</dcterms:created>
  <dcterms:modified xsi:type="dcterms:W3CDTF">2015-05-15T14:33:40Z</dcterms:modified>
</cp:coreProperties>
</file>